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3"/>
  </p:notesMasterIdLst>
  <p:sldIdLst>
    <p:sldId id="257" r:id="rId2"/>
    <p:sldId id="344" r:id="rId3"/>
    <p:sldId id="259" r:id="rId4"/>
    <p:sldId id="260" r:id="rId5"/>
    <p:sldId id="262" r:id="rId6"/>
    <p:sldId id="263" r:id="rId7"/>
    <p:sldId id="283" r:id="rId8"/>
    <p:sldId id="267" r:id="rId9"/>
    <p:sldId id="268" r:id="rId10"/>
    <p:sldId id="269" r:id="rId11"/>
    <p:sldId id="270" r:id="rId12"/>
    <p:sldId id="280" r:id="rId13"/>
    <p:sldId id="284" r:id="rId14"/>
    <p:sldId id="281" r:id="rId15"/>
    <p:sldId id="285" r:id="rId16"/>
    <p:sldId id="282" r:id="rId17"/>
    <p:sldId id="287" r:id="rId18"/>
    <p:sldId id="288" r:id="rId19"/>
    <p:sldId id="289" r:id="rId20"/>
    <p:sldId id="290" r:id="rId21"/>
    <p:sldId id="291" r:id="rId22"/>
    <p:sldId id="326" r:id="rId23"/>
    <p:sldId id="310" r:id="rId24"/>
    <p:sldId id="311" r:id="rId25"/>
    <p:sldId id="312" r:id="rId26"/>
    <p:sldId id="313" r:id="rId27"/>
    <p:sldId id="314" r:id="rId28"/>
    <p:sldId id="315" r:id="rId29"/>
    <p:sldId id="317" r:id="rId30"/>
    <p:sldId id="318" r:id="rId31"/>
    <p:sldId id="319" r:id="rId32"/>
    <p:sldId id="320" r:id="rId33"/>
    <p:sldId id="321" r:id="rId34"/>
    <p:sldId id="322" r:id="rId35"/>
    <p:sldId id="323" r:id="rId36"/>
    <p:sldId id="324" r:id="rId37"/>
    <p:sldId id="300" r:id="rId38"/>
    <p:sldId id="301" r:id="rId39"/>
    <p:sldId id="302" r:id="rId40"/>
    <p:sldId id="303" r:id="rId41"/>
    <p:sldId id="304" r:id="rId42"/>
    <p:sldId id="305" r:id="rId43"/>
    <p:sldId id="306" r:id="rId44"/>
    <p:sldId id="307" r:id="rId45"/>
    <p:sldId id="308" r:id="rId46"/>
    <p:sldId id="327" r:id="rId47"/>
    <p:sldId id="328" r:id="rId48"/>
    <p:sldId id="329" r:id="rId49"/>
    <p:sldId id="330" r:id="rId50"/>
    <p:sldId id="331" r:id="rId51"/>
    <p:sldId id="332" r:id="rId52"/>
    <p:sldId id="333" r:id="rId53"/>
    <p:sldId id="334" r:id="rId54"/>
    <p:sldId id="335" r:id="rId55"/>
    <p:sldId id="336" r:id="rId56"/>
    <p:sldId id="337" r:id="rId57"/>
    <p:sldId id="339" r:id="rId58"/>
    <p:sldId id="340" r:id="rId59"/>
    <p:sldId id="341" r:id="rId60"/>
    <p:sldId id="342" r:id="rId61"/>
    <p:sldId id="343" r:id="rId6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2" d="100"/>
          <a:sy n="102" d="100"/>
        </p:scale>
        <p:origin x="1884" y="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gif>
</file>

<file path=ppt/media/image10.png>
</file>

<file path=ppt/media/image11.png>
</file>

<file path=ppt/media/image12.png>
</file>

<file path=ppt/media/image13.jpeg>
</file>

<file path=ppt/media/image17.jpeg>
</file>

<file path=ppt/media/image18.png>
</file>

<file path=ppt/media/image19.png>
</file>

<file path=ppt/media/image2.png>
</file>

<file path=ppt/media/image21.png>
</file>

<file path=ppt/media/image25.png>
</file>

<file path=ppt/media/image26.png>
</file>

<file path=ppt/media/image27.png>
</file>

<file path=ppt/media/image28.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458025-B21F-465F-8EFB-3C9D53529206}" type="datetimeFigureOut">
              <a:rPr lang="en-US" smtClean="0"/>
              <a:pPr/>
              <a:t>3/16/2023</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5B60D7E-BFD7-447C-B200-E2BF66F3D203}" type="slidenum">
              <a:rPr lang="en-IN" smtClean="0"/>
              <a:pPr/>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b="1">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A920297-3151-4D9B-872C-66B21328C5D0}"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
        <p:nvSpPr>
          <p:cNvPr id="7" name="Rectangle 6"/>
          <p:cNvSpPr/>
          <p:nvPr/>
        </p:nvSpPr>
        <p:spPr>
          <a:xfrm>
            <a:off x="139700" y="6707124"/>
            <a:ext cx="8991600" cy="155448"/>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dirty="0"/>
          </a:p>
        </p:txBody>
      </p:sp>
      <p:cxnSp>
        <p:nvCxnSpPr>
          <p:cNvPr id="9" name="Straight Connector 8"/>
          <p:cNvCxnSpPr/>
          <p:nvPr/>
        </p:nvCxnSpPr>
        <p:spPr>
          <a:xfrm>
            <a:off x="228600" y="1066800"/>
            <a:ext cx="8915400" cy="0"/>
          </a:xfrm>
          <a:prstGeom prst="line">
            <a:avLst/>
          </a:prstGeom>
        </p:spPr>
        <p:style>
          <a:lnRef idx="2">
            <a:schemeClr val="accent2"/>
          </a:lnRef>
          <a:fillRef idx="0">
            <a:schemeClr val="accent2"/>
          </a:fillRef>
          <a:effectRef idx="1">
            <a:schemeClr val="accent2"/>
          </a:effectRef>
          <a:fontRef idx="minor">
            <a:schemeClr val="tx1"/>
          </a:fontRef>
        </p:style>
      </p:cxnSp>
      <p:sp>
        <p:nvSpPr>
          <p:cNvPr id="10" name="Rectangle 9"/>
          <p:cNvSpPr/>
          <p:nvPr/>
        </p:nvSpPr>
        <p:spPr>
          <a:xfrm flipH="1">
            <a:off x="0" y="0"/>
            <a:ext cx="152400" cy="6858000"/>
          </a:xfrm>
          <a:prstGeom prst="rect">
            <a:avLst/>
          </a:prstGeom>
          <a:solidFill>
            <a:schemeClr val="accent6">
              <a:alpha val="76000"/>
            </a:schemeClr>
          </a:solidFill>
          <a:ln>
            <a:noFill/>
          </a:ln>
          <a:effectLst>
            <a:outerShdw blurRad="50800" dist="38100" dir="5400000" algn="t" rotWithShape="0">
              <a:prstClr val="black">
                <a:alpha val="40000"/>
              </a:prstClr>
            </a:outerShdw>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638481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A920297-3151-4D9B-872C-66B21328C5D0}"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p14="http://schemas.microsoft.com/office/powerpoint/2010/main" val="65533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A920297-3151-4D9B-872C-66B21328C5D0}"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p14="http://schemas.microsoft.com/office/powerpoint/2010/main" val="1570435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4000" b="1"/>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342900" indent="-342900">
              <a:lnSpc>
                <a:spcPct val="150000"/>
              </a:lnSpc>
              <a:buFontTx/>
              <a:buBlip>
                <a:blip r:embed="rId2"/>
              </a:buBlip>
              <a:defRPr sz="2700">
                <a:latin typeface="Times New Roman" pitchFamily="18" charset="0"/>
                <a:cs typeface="Times New Roman" pitchFamily="18" charset="0"/>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A920297-3151-4D9B-872C-66B21328C5D0}"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
        <p:nvSpPr>
          <p:cNvPr id="7" name="Rectangle 6"/>
          <p:cNvSpPr/>
          <p:nvPr/>
        </p:nvSpPr>
        <p:spPr>
          <a:xfrm flipH="1">
            <a:off x="0" y="0"/>
            <a:ext cx="152400" cy="6858000"/>
          </a:xfrm>
          <a:prstGeom prst="rect">
            <a:avLst/>
          </a:prstGeom>
          <a:solidFill>
            <a:schemeClr val="accent6">
              <a:alpha val="76000"/>
            </a:schemeClr>
          </a:solidFill>
          <a:ln>
            <a:noFill/>
          </a:ln>
          <a:effectLst>
            <a:outerShdw blurRad="50800" dist="38100" dir="5400000" algn="t" rotWithShape="0">
              <a:prstClr val="black">
                <a:alpha val="40000"/>
              </a:prstClr>
            </a:outerShdw>
          </a:effectLst>
        </p:spPr>
        <p:style>
          <a:lnRef idx="3">
            <a:schemeClr val="lt1"/>
          </a:lnRef>
          <a:fillRef idx="1">
            <a:schemeClr val="accent6"/>
          </a:fillRef>
          <a:effectRef idx="1">
            <a:schemeClr val="accent6"/>
          </a:effectRef>
          <a:fontRef idx="minor">
            <a:schemeClr val="lt1"/>
          </a:fontRef>
        </p:style>
        <p:txBody>
          <a:bodyPr rtlCol="0" anchor="ctr"/>
          <a:lstStyle/>
          <a:p>
            <a:pPr algn="ctr"/>
            <a:endParaRPr lang="en-US" dirty="0"/>
          </a:p>
        </p:txBody>
      </p:sp>
      <p:sp>
        <p:nvSpPr>
          <p:cNvPr id="8" name="Rectangle 7"/>
          <p:cNvSpPr/>
          <p:nvPr/>
        </p:nvSpPr>
        <p:spPr>
          <a:xfrm>
            <a:off x="139700" y="6707124"/>
            <a:ext cx="8991600" cy="155448"/>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dirty="0"/>
          </a:p>
        </p:txBody>
      </p:sp>
      <p:cxnSp>
        <p:nvCxnSpPr>
          <p:cNvPr id="9" name="Straight Connector 8"/>
          <p:cNvCxnSpPr/>
          <p:nvPr/>
        </p:nvCxnSpPr>
        <p:spPr>
          <a:xfrm>
            <a:off x="228600" y="1066800"/>
            <a:ext cx="8915400"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31658226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A920297-3151-4D9B-872C-66B21328C5D0}" type="datetimeFigureOut">
              <a:rPr lang="en-US" smtClean="0"/>
              <a:pPr/>
              <a:t>3/16/2023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p14="http://schemas.microsoft.com/office/powerpoint/2010/main" val="537952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A920297-3151-4D9B-872C-66B21328C5D0}" type="datetimeFigureOut">
              <a:rPr lang="en-US" smtClean="0"/>
              <a:pPr/>
              <a:t>3/16/2023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p14="http://schemas.microsoft.com/office/powerpoint/2010/main" val="2973761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A920297-3151-4D9B-872C-66B21328C5D0}" type="datetimeFigureOut">
              <a:rPr lang="en-US" smtClean="0"/>
              <a:pPr/>
              <a:t>3/16/2023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p14="http://schemas.microsoft.com/office/powerpoint/2010/main" val="808012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A920297-3151-4D9B-872C-66B21328C5D0}" type="datetimeFigureOut">
              <a:rPr lang="en-US" smtClean="0"/>
              <a:pPr/>
              <a:t>3/16/2023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p14="http://schemas.microsoft.com/office/powerpoint/2010/main" val="2271933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920297-3151-4D9B-872C-66B21328C5D0}" type="datetimeFigureOut">
              <a:rPr lang="en-US" smtClean="0"/>
              <a:pPr/>
              <a:t>3/16/2023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p14="http://schemas.microsoft.com/office/powerpoint/2010/main" val="23405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A920297-3151-4D9B-872C-66B21328C5D0}" type="datetimeFigureOut">
              <a:rPr lang="en-US" smtClean="0"/>
              <a:pPr/>
              <a:t>3/16/2023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p14="http://schemas.microsoft.com/office/powerpoint/2010/main" val="1609098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A920297-3151-4D9B-872C-66B21328C5D0}" type="datetimeFigureOut">
              <a:rPr lang="en-US" smtClean="0"/>
              <a:pPr/>
              <a:t>3/16/2023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6FCAF6-A310-49A0-A928-9D3F8EFABD67}" type="slidenum">
              <a:rPr lang="en-US" smtClean="0"/>
              <a:pPr/>
              <a:t>‹#›</a:t>
            </a:fld>
            <a:endParaRPr lang="en-US"/>
          </a:p>
        </p:txBody>
      </p:sp>
    </p:spTree>
    <p:extLst>
      <p:ext uri="{BB962C8B-B14F-4D97-AF65-F5344CB8AC3E}">
        <p14:creationId xmlns:p14="http://schemas.microsoft.com/office/powerpoint/2010/main" val="59306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920297-3151-4D9B-872C-66B21328C5D0}" type="datetimeFigureOut">
              <a:rPr lang="en-US" smtClean="0"/>
              <a:pPr/>
              <a:t>3/16/2023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6FCAF6-A310-49A0-A928-9D3F8EFABD67}" type="slidenum">
              <a:rPr lang="en-US" smtClean="0"/>
              <a:pPr/>
              <a:t>‹#›</a:t>
            </a:fld>
            <a:endParaRPr lang="en-US"/>
          </a:p>
        </p:txBody>
      </p:sp>
    </p:spTree>
    <p:extLst>
      <p:ext uri="{BB962C8B-B14F-4D97-AF65-F5344CB8AC3E}">
        <p14:creationId xmlns:p14="http://schemas.microsoft.com/office/powerpoint/2010/main" val="31390100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b="1" kern="1200">
          <a:solidFill>
            <a:schemeClr val="tx2"/>
          </a:solidFill>
          <a:latin typeface="Times New Roman" pitchFamily="18" charset="0"/>
          <a:ea typeface="+mn-ea"/>
          <a:cs typeface="Times New Roman" pitchFamily="18"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imes New Roman" pitchFamily="18" charset="0"/>
          <a:ea typeface="+mn-ea"/>
          <a:cs typeface="Times New Roman" pitchFamily="18"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imes New Roman" pitchFamily="18" charset="0"/>
          <a:ea typeface="+mn-ea"/>
          <a:cs typeface="Times New Roman" pitchFamily="18"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imes New Roman" pitchFamily="18" charset="0"/>
          <a:ea typeface="+mn-ea"/>
          <a:cs typeface="Times New Roman" pitchFamily="18"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imes New Roman" pitchFamily="18" charset="0"/>
          <a:ea typeface="+mn-ea"/>
          <a:cs typeface="Times New Roman"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8596" y="2071678"/>
            <a:ext cx="8458200" cy="1470025"/>
          </a:xfrm>
        </p:spPr>
        <p:txBody>
          <a:bodyPr>
            <a:normAutofit fontScale="90000"/>
          </a:bodyPr>
          <a:lstStyle/>
          <a:p>
            <a:r>
              <a:rPr lang="en-US" sz="3600" dirty="0" smtClean="0"/>
              <a:t>MUNICIPAL SOLID WASTE MANAGEMENT</a:t>
            </a:r>
            <a:br>
              <a:rPr lang="en-US" sz="3600" dirty="0" smtClean="0"/>
            </a:br>
            <a:r>
              <a:rPr lang="en-US" sz="3600" dirty="0" smtClean="0"/>
              <a:t>18CEO306T</a:t>
            </a:r>
            <a:br>
              <a:rPr lang="en-US" sz="3600" dirty="0" smtClean="0"/>
            </a:br>
            <a:r>
              <a:rPr lang="en-US" sz="3600" dirty="0" smtClean="0"/>
              <a:t>UNIT III</a:t>
            </a:r>
            <a:endParaRPr lang="en-US" sz="3600" dirty="0"/>
          </a:p>
        </p:txBody>
      </p:sp>
    </p:spTree>
    <p:extLst>
      <p:ext uri="{BB962C8B-B14F-4D97-AF65-F5344CB8AC3E}">
        <p14:creationId xmlns:p14="http://schemas.microsoft.com/office/powerpoint/2010/main" val="24495151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sz="half" idx="1"/>
          </p:nvPr>
        </p:nvPicPr>
        <p:blipFill>
          <a:blip r:embed="rId2"/>
          <a:srcRect/>
          <a:stretch>
            <a:fillRect/>
          </a:stretch>
        </p:blipFill>
        <p:spPr bwMode="auto">
          <a:xfrm>
            <a:off x="357158" y="285728"/>
            <a:ext cx="5003718" cy="3214710"/>
          </a:xfrm>
          <a:prstGeom prst="rect">
            <a:avLst/>
          </a:prstGeom>
          <a:noFill/>
          <a:ln w="9525">
            <a:noFill/>
            <a:miter lim="800000"/>
            <a:headEnd/>
            <a:tailEnd/>
          </a:ln>
          <a:effectLst/>
        </p:spPr>
      </p:pic>
      <p:pic>
        <p:nvPicPr>
          <p:cNvPr id="1027" name="Picture 3"/>
          <p:cNvPicPr>
            <a:picLocks noGrp="1" noChangeAspect="1" noChangeArrowheads="1"/>
          </p:cNvPicPr>
          <p:nvPr>
            <p:ph sz="half" idx="2"/>
          </p:nvPr>
        </p:nvPicPr>
        <p:blipFill>
          <a:blip r:embed="rId3"/>
          <a:srcRect/>
          <a:stretch>
            <a:fillRect/>
          </a:stretch>
        </p:blipFill>
        <p:spPr bwMode="auto">
          <a:xfrm>
            <a:off x="3201253" y="3571876"/>
            <a:ext cx="5871341" cy="3071834"/>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642910" y="428604"/>
            <a:ext cx="8143932" cy="6162242"/>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0" y="928670"/>
            <a:ext cx="9144000" cy="5643578"/>
          </a:xfrm>
        </p:spPr>
        <p:txBody>
          <a:bodyPr>
            <a:normAutofit/>
          </a:bodyPr>
          <a:lstStyle/>
          <a:p>
            <a:pPr algn="just"/>
            <a:r>
              <a:rPr lang="en-IN" dirty="0" smtClean="0">
                <a:solidFill>
                  <a:srgbClr val="C00000"/>
                </a:solidFill>
                <a:latin typeface="Bahnschrift SemiBold Condensed" pitchFamily="34" charset="0"/>
              </a:rPr>
              <a:t>Collection points: </a:t>
            </a:r>
            <a:r>
              <a:rPr lang="en-IN" dirty="0" smtClean="0">
                <a:latin typeface="Bahnschrift SemiBold Condensed" pitchFamily="34" charset="0"/>
              </a:rPr>
              <a:t>These affect such collection system components as crew size and storage, which ultimately control the cost of collection. Note that the collection points depend on locality and may be residential, commercial or industrial. </a:t>
            </a:r>
          </a:p>
          <a:p>
            <a:endParaRPr lang="en-IN" dirty="0"/>
          </a:p>
        </p:txBody>
      </p:sp>
      <p:pic>
        <p:nvPicPr>
          <p:cNvPr id="6146" name="Picture 2" descr="Solid Waste Management: Vehicle storage method"/>
          <p:cNvPicPr>
            <a:picLocks noChangeAspect="1" noChangeArrowheads="1"/>
          </p:cNvPicPr>
          <p:nvPr/>
        </p:nvPicPr>
        <p:blipFill>
          <a:blip r:embed="rId2"/>
          <a:srcRect/>
          <a:stretch>
            <a:fillRect/>
          </a:stretch>
        </p:blipFill>
        <p:spPr bwMode="auto">
          <a:xfrm>
            <a:off x="2714612" y="3000372"/>
            <a:ext cx="5848998" cy="3857628"/>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0" y="1214422"/>
            <a:ext cx="9144000" cy="5643578"/>
          </a:xfrm>
        </p:spPr>
        <p:txBody>
          <a:bodyPr>
            <a:normAutofit fontScale="85000" lnSpcReduction="20000"/>
          </a:bodyPr>
          <a:lstStyle/>
          <a:p>
            <a:pPr algn="just"/>
            <a:r>
              <a:rPr lang="en-IN" dirty="0" smtClean="0">
                <a:solidFill>
                  <a:srgbClr val="C00000"/>
                </a:solidFill>
                <a:latin typeface="Bahnschrift SemiBold Condensed" pitchFamily="34" charset="0"/>
              </a:rPr>
              <a:t>Collection frequency: </a:t>
            </a:r>
            <a:r>
              <a:rPr lang="en-IN" dirty="0" smtClean="0">
                <a:latin typeface="Bahnschrift SemiBold Condensed" pitchFamily="34" charset="0"/>
              </a:rPr>
              <a:t>Climatic conditions and requirements of a locality as well as containers and costs determine the collection frequency. In hot and humid climates, for example, solid wastes must be collected at least twice a week, as the decomposing solid wastes produce bad odour and leachate. And, as residential wastes usually contain food wastes and other putrescible (rotting) material, frequent collection is desirable for health and aesthetic reasons. </a:t>
            </a:r>
          </a:p>
          <a:p>
            <a:pPr algn="just"/>
            <a:r>
              <a:rPr lang="en-IN" dirty="0" smtClean="0">
                <a:latin typeface="Bahnschrift SemiBold Condensed" pitchFamily="34" charset="0"/>
              </a:rPr>
              <a:t>While deciding collection frequency, therefore, you must consider the following: cost, e.g., optimal collection frequency reduces the cost as it involves fewer trucks,</a:t>
            </a:r>
          </a:p>
          <a:p>
            <a:pPr algn="just"/>
            <a:r>
              <a:rPr lang="en-IN" dirty="0" smtClean="0">
                <a:latin typeface="Bahnschrift SemiBold Condensed" pitchFamily="34" charset="0"/>
              </a:rPr>
              <a:t> Employees and reduction in total route distance; </a:t>
            </a:r>
            <a:r>
              <a:rPr lang="en-IN" smtClean="0">
                <a:latin typeface="Bahnschrift SemiBold Condensed" pitchFamily="34" charset="0"/>
              </a:rPr>
              <a:t>storage </a:t>
            </a:r>
            <a:r>
              <a:rPr lang="en-IN" smtClean="0">
                <a:latin typeface="Bahnschrift SemiBold Condensed" pitchFamily="34" charset="0"/>
              </a:rPr>
              <a:t>space</a:t>
            </a:r>
          </a:p>
          <a:p>
            <a:pPr algn="just"/>
            <a:r>
              <a:rPr lang="en-IN" smtClean="0">
                <a:latin typeface="Bahnschrift SemiBold Condensed" pitchFamily="34" charset="0"/>
              </a:rPr>
              <a:t>Sanitation</a:t>
            </a:r>
            <a:r>
              <a:rPr lang="en-IN" dirty="0" smtClean="0">
                <a:latin typeface="Bahnschrift SemiBold Condensed" pitchFamily="34" charset="0"/>
              </a:rPr>
              <a:t>, e.g., frequent collection reduces concerns about health, safety and nuisance associated with stored refuse. </a:t>
            </a:r>
          </a:p>
          <a:p>
            <a:endParaRPr lang="en-IN"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214282" y="1285860"/>
            <a:ext cx="8715436" cy="5572140"/>
          </a:xfrm>
        </p:spPr>
        <p:txBody>
          <a:bodyPr>
            <a:normAutofit fontScale="85000" lnSpcReduction="20000"/>
          </a:bodyPr>
          <a:lstStyle/>
          <a:p>
            <a:pPr algn="just"/>
            <a:r>
              <a:rPr lang="en-IN" sz="3500" dirty="0" smtClean="0">
                <a:solidFill>
                  <a:srgbClr val="C00000"/>
                </a:solidFill>
                <a:latin typeface="Bahnschrift SemiBold Condensed" pitchFamily="34" charset="0"/>
              </a:rPr>
              <a:t>(iii) Storage containers: </a:t>
            </a:r>
            <a:r>
              <a:rPr lang="en-IN" sz="3500" dirty="0" smtClean="0">
                <a:latin typeface="Bahnschrift SemiBold Condensed" pitchFamily="34" charset="0"/>
              </a:rPr>
              <a:t>Proper container selection can save collection energy, increase the speed of collection and reduce crew size. Most importantly, containers should be functional for the amount and type of materials and collection vehicles used. Containers should also be durable, easy to handle, and economical, as well as resistant to corrosion, weather and animals. In residential areas, where refuse is collected manually, standardised metal or plastic containers are typically required for waste storage. </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214282" y="1285860"/>
            <a:ext cx="8715436" cy="5572140"/>
          </a:xfrm>
        </p:spPr>
        <p:txBody>
          <a:bodyPr>
            <a:normAutofit fontScale="62500" lnSpcReduction="20000"/>
          </a:bodyPr>
          <a:lstStyle/>
          <a:p>
            <a:pPr algn="just"/>
            <a:r>
              <a:rPr lang="en-IN" sz="3500" dirty="0" smtClean="0">
                <a:solidFill>
                  <a:srgbClr val="C00000"/>
                </a:solidFill>
                <a:latin typeface="Bahnschrift SemiBold Condensed" pitchFamily="34" charset="0"/>
              </a:rPr>
              <a:t>(iv) Collection crew : </a:t>
            </a:r>
            <a:r>
              <a:rPr lang="en-IN" sz="3500" dirty="0" smtClean="0">
                <a:latin typeface="Bahnschrift SemiBold Condensed" pitchFamily="34" charset="0"/>
              </a:rPr>
              <a:t>The optimum crew size for a community depends on labour and equipment costs, collection methods and route characteristics. The size of the collection crew also depends on the size and type of collection vehicle used, space between the houses, waste generation rate and collection frequency. </a:t>
            </a:r>
          </a:p>
          <a:p>
            <a:pPr algn="just"/>
            <a:r>
              <a:rPr lang="en-IN" sz="3500" dirty="0" smtClean="0">
                <a:latin typeface="Bahnschrift SemiBold Condensed" pitchFamily="34" charset="0"/>
              </a:rPr>
              <a:t>An effective collection crew size and proper workforce management can influence the productivity of the collection system. The crew size, in essence, can have a great effect on overall collection costs. </a:t>
            </a:r>
          </a:p>
          <a:p>
            <a:pPr algn="just"/>
            <a:r>
              <a:rPr lang="en-IN" sz="3500" dirty="0" smtClean="0">
                <a:latin typeface="Bahnschrift SemiBold Condensed" pitchFamily="34" charset="0"/>
              </a:rPr>
              <a:t>However, with increase in collection costs, the trend in recent years is towards: decrease in the frequency of collection; increase in the dependence on residents to sort waste materials; increase in the degree of automation used in collection. This trend has, in fact, contributed to smaller crews in municipalities</a:t>
            </a:r>
            <a:r>
              <a:rPr lang="en-IN" dirty="0" smtClean="0">
                <a:latin typeface="Bahnschrift SemiBold Condensed" pitchFamily="34" charset="0"/>
              </a:rPr>
              <a:t>.</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COLLECTION COMPONENTS</a:t>
            </a:r>
            <a:endParaRPr lang="en-IN" dirty="0"/>
          </a:p>
        </p:txBody>
      </p:sp>
      <p:sp>
        <p:nvSpPr>
          <p:cNvPr id="3" name="Content Placeholder 2"/>
          <p:cNvSpPr>
            <a:spLocks noGrp="1"/>
          </p:cNvSpPr>
          <p:nvPr>
            <p:ph idx="1"/>
          </p:nvPr>
        </p:nvSpPr>
        <p:spPr>
          <a:xfrm>
            <a:off x="0" y="1142984"/>
            <a:ext cx="9144000" cy="5500726"/>
          </a:xfrm>
        </p:spPr>
        <p:txBody>
          <a:bodyPr>
            <a:normAutofit fontScale="77500" lnSpcReduction="20000"/>
          </a:bodyPr>
          <a:lstStyle/>
          <a:p>
            <a:pPr algn="just">
              <a:lnSpc>
                <a:spcPct val="170000"/>
              </a:lnSpc>
            </a:pPr>
            <a:r>
              <a:rPr lang="en-IN" dirty="0" smtClean="0">
                <a:solidFill>
                  <a:srgbClr val="C00000"/>
                </a:solidFill>
                <a:latin typeface="Bahnschrift SemiBold Condensed" pitchFamily="34" charset="0"/>
              </a:rPr>
              <a:t>(v) Collection route : </a:t>
            </a:r>
            <a:r>
              <a:rPr lang="en-IN" dirty="0" smtClean="0">
                <a:latin typeface="Bahnschrift SemiBold Condensed" pitchFamily="34" charset="0"/>
              </a:rPr>
              <a:t>The collection programme must consider the route that is efficient for collection. An efficient </a:t>
            </a:r>
            <a:r>
              <a:rPr lang="en-IN" smtClean="0">
                <a:latin typeface="Bahnschrift SemiBold Condensed" pitchFamily="34" charset="0"/>
              </a:rPr>
              <a:t>routing </a:t>
            </a:r>
            <a:r>
              <a:rPr lang="en-IN" smtClean="0">
                <a:latin typeface="Bahnschrift SemiBold Condensed" pitchFamily="34" charset="0"/>
              </a:rPr>
              <a:t>of </a:t>
            </a:r>
            <a:r>
              <a:rPr lang="en-IN" dirty="0" smtClean="0">
                <a:latin typeface="Bahnschrift SemiBold Condensed" pitchFamily="34" charset="0"/>
              </a:rPr>
              <a:t>Waste Collection, Storage </a:t>
            </a:r>
            <a:r>
              <a:rPr lang="en-IN" smtClean="0">
                <a:latin typeface="Bahnschrift SemiBold Condensed" pitchFamily="34" charset="0"/>
              </a:rPr>
              <a:t>and </a:t>
            </a:r>
            <a:r>
              <a:rPr lang="en-IN" smtClean="0">
                <a:latin typeface="Bahnschrift SemiBold Condensed" pitchFamily="34" charset="0"/>
              </a:rPr>
              <a:t>Transport </a:t>
            </a:r>
            <a:r>
              <a:rPr lang="en-IN" dirty="0" smtClean="0">
                <a:latin typeface="Bahnschrift SemiBold Condensed" pitchFamily="34" charset="0"/>
              </a:rPr>
              <a:t>collection vehicles helps decrease costs by reducing the labour expended for collection. Proper planning of collection route also helps conserve energy and minimise working hours and vehicle fuel consumption. </a:t>
            </a:r>
          </a:p>
          <a:p>
            <a:pPr algn="just">
              <a:lnSpc>
                <a:spcPct val="170000"/>
              </a:lnSpc>
            </a:pPr>
            <a:r>
              <a:rPr lang="en-IN" dirty="0" smtClean="0">
                <a:solidFill>
                  <a:srgbClr val="C00000"/>
                </a:solidFill>
                <a:latin typeface="Bahnschrift SemiBold Condensed" pitchFamily="34" charset="0"/>
              </a:rPr>
              <a:t> (vi) Transfer station </a:t>
            </a:r>
            <a:r>
              <a:rPr lang="en-IN" dirty="0" smtClean="0">
                <a:latin typeface="Bahnschrift SemiBold Condensed" pitchFamily="34" charset="0"/>
              </a:rPr>
              <a:t>: A transfer station is an intermediate station between final disposal option and collection point in order to increase the efficiency of the system, as collection vehicles and crew remain closer to routes. If the disposal site is far from the collection area, it is justifiable to have a transfer station, where smaller collection vehicles transfer their loads to larger vehicles, which then haul the waste long distances. In some instances, the transfer station serves as a pre-processing point, where wastes are dewatered, scooped or compressed. </a:t>
            </a: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2E6C7-99B0-410C-B670-0D51F792A973}"/>
              </a:ext>
            </a:extLst>
          </p:cNvPr>
          <p:cNvSpPr>
            <a:spLocks noGrp="1"/>
          </p:cNvSpPr>
          <p:nvPr>
            <p:ph type="title"/>
          </p:nvPr>
        </p:nvSpPr>
        <p:spPr/>
        <p:txBody>
          <a:bodyPr>
            <a:normAutofit/>
          </a:bodyPr>
          <a:lstStyle/>
          <a:p>
            <a:r>
              <a:rPr lang="en-US" sz="3600" dirty="0" smtClean="0">
                <a:cs typeface="Times New Roman" panose="02020603050405020304" pitchFamily="18" charset="0"/>
              </a:rPr>
              <a:t>WASTE COLLECTION METHOD</a:t>
            </a:r>
            <a:endParaRPr lang="en-US" sz="3600" dirty="0"/>
          </a:p>
        </p:txBody>
      </p:sp>
      <p:sp>
        <p:nvSpPr>
          <p:cNvPr id="3" name="Content Placeholder 2">
            <a:extLst>
              <a:ext uri="{FF2B5EF4-FFF2-40B4-BE49-F238E27FC236}">
                <a16:creationId xmlns:a16="http://schemas.microsoft.com/office/drawing/2014/main" id="{DC25C536-8106-4E53-804C-7DE4C1CBA276}"/>
              </a:ext>
            </a:extLst>
          </p:cNvPr>
          <p:cNvSpPr>
            <a:spLocks noGrp="1"/>
          </p:cNvSpPr>
          <p:nvPr>
            <p:ph idx="1"/>
          </p:nvPr>
        </p:nvSpPr>
        <p:spPr>
          <a:xfrm>
            <a:off x="285720" y="1214422"/>
            <a:ext cx="8643998" cy="5643578"/>
          </a:xfrm>
        </p:spPr>
        <p:txBody>
          <a:bodyPr>
            <a:noAutofit/>
          </a:bodyPr>
          <a:lstStyle/>
          <a:p>
            <a:pPr algn="just"/>
            <a:r>
              <a:rPr lang="en-US" sz="1800" b="0" i="0" u="none" strike="noStrike" baseline="0" dirty="0">
                <a:solidFill>
                  <a:srgbClr val="002060"/>
                </a:solidFill>
                <a:latin typeface="Bahnschrift SemiBold Condensed" pitchFamily="34" charset="0"/>
              </a:rPr>
              <a:t>The waste collection process contains the way from filling of containers to loading of the collection</a:t>
            </a:r>
          </a:p>
          <a:p>
            <a:pPr marL="0" indent="0" algn="just">
              <a:buNone/>
            </a:pPr>
            <a:r>
              <a:rPr lang="en-US" sz="1800" b="0" i="0" u="none" strike="noStrike" baseline="0" dirty="0">
                <a:solidFill>
                  <a:srgbClr val="002060"/>
                </a:solidFill>
                <a:latin typeface="Bahnschrift SemiBold Condensed" pitchFamily="34" charset="0"/>
              </a:rPr>
              <a:t>vehicle. </a:t>
            </a:r>
          </a:p>
          <a:p>
            <a:pPr algn="just"/>
            <a:r>
              <a:rPr lang="en-US" sz="1800" dirty="0">
                <a:solidFill>
                  <a:srgbClr val="002060"/>
                </a:solidFill>
                <a:latin typeface="Bahnschrift SemiBold Condensed" pitchFamily="34" charset="0"/>
              </a:rPr>
              <a:t>A</a:t>
            </a:r>
            <a:r>
              <a:rPr lang="en-US" sz="1800" b="0" i="0" u="none" strike="noStrike" baseline="0" dirty="0">
                <a:solidFill>
                  <a:srgbClr val="002060"/>
                </a:solidFill>
                <a:latin typeface="Bahnschrift SemiBold Condensed" pitchFamily="34" charset="0"/>
              </a:rPr>
              <a:t> variety of residential, commercial, and industrial development, it is impossible to collect waste with just one system. </a:t>
            </a:r>
          </a:p>
          <a:p>
            <a:pPr algn="just"/>
            <a:r>
              <a:rPr lang="en-US" sz="1800" b="0" i="0" u="none" strike="noStrike" baseline="0" dirty="0">
                <a:solidFill>
                  <a:srgbClr val="002060"/>
                </a:solidFill>
                <a:latin typeface="Bahnschrift SemiBold Condensed" pitchFamily="34" charset="0"/>
              </a:rPr>
              <a:t>A variety of collection systems are used that respective municipal requirements to be used accordingly. </a:t>
            </a:r>
          </a:p>
          <a:p>
            <a:pPr algn="just"/>
            <a:r>
              <a:rPr lang="en-US" sz="1800" b="0" i="0" u="none" strike="noStrike" baseline="0" dirty="0">
                <a:solidFill>
                  <a:srgbClr val="002060"/>
                </a:solidFill>
                <a:latin typeface="Bahnschrift SemiBold Condensed" pitchFamily="34" charset="0"/>
              </a:rPr>
              <a:t>Each collection method has compatible container systems and vehicles with dedicated loaders.</a:t>
            </a:r>
          </a:p>
          <a:p>
            <a:pPr algn="just"/>
            <a:r>
              <a:rPr lang="en-US" sz="1800" i="0" u="none" strike="noStrike" baseline="0" dirty="0">
                <a:solidFill>
                  <a:srgbClr val="002060"/>
                </a:solidFill>
                <a:latin typeface="Bahnschrift SemiBold Condensed" pitchFamily="34" charset="0"/>
              </a:rPr>
              <a:t>Simple Emptying Method</a:t>
            </a:r>
            <a:endParaRPr lang="en-US" sz="1800" dirty="0">
              <a:solidFill>
                <a:srgbClr val="002060"/>
              </a:solidFill>
              <a:latin typeface="Bahnschrift SemiBold Condensed" pitchFamily="34" charset="0"/>
            </a:endParaRPr>
          </a:p>
          <a:p>
            <a:pPr algn="just"/>
            <a:r>
              <a:rPr lang="en-US" sz="1800" i="0" u="none" strike="noStrike" baseline="0" dirty="0">
                <a:solidFill>
                  <a:srgbClr val="002060"/>
                </a:solidFill>
                <a:latin typeface="Bahnschrift SemiBold Condensed" pitchFamily="34" charset="0"/>
              </a:rPr>
              <a:t>Exchange Method</a:t>
            </a:r>
          </a:p>
          <a:p>
            <a:pPr algn="just"/>
            <a:r>
              <a:rPr lang="en-US" sz="1800" i="0" u="none" strike="noStrike" baseline="0" dirty="0">
                <a:solidFill>
                  <a:srgbClr val="002060"/>
                </a:solidFill>
                <a:latin typeface="Bahnschrift SemiBold Condensed" pitchFamily="34" charset="0"/>
              </a:rPr>
              <a:t>One-Way Method</a:t>
            </a:r>
            <a:endParaRPr lang="en-US" sz="1800" dirty="0">
              <a:solidFill>
                <a:srgbClr val="002060"/>
              </a:solidFill>
              <a:latin typeface="Bahnschrift SemiBold Condensed" pitchFamily="34" charset="0"/>
            </a:endParaRPr>
          </a:p>
          <a:p>
            <a:pPr algn="just"/>
            <a:r>
              <a:rPr lang="en-US" sz="1800" i="0" u="none" strike="noStrike" baseline="0" dirty="0">
                <a:solidFill>
                  <a:srgbClr val="002060"/>
                </a:solidFill>
                <a:latin typeface="Bahnschrift SemiBold Condensed" pitchFamily="34" charset="0"/>
              </a:rPr>
              <a:t>Non-systematic Collection</a:t>
            </a:r>
          </a:p>
          <a:p>
            <a:pPr algn="just"/>
            <a:r>
              <a:rPr lang="en-US" sz="1800" i="0" u="none" strike="noStrike" baseline="0" dirty="0">
                <a:solidFill>
                  <a:srgbClr val="002060"/>
                </a:solidFill>
                <a:latin typeface="Bahnschrift SemiBold Condensed" pitchFamily="34" charset="0"/>
              </a:rPr>
              <a:t>Special Collection Systems</a:t>
            </a:r>
            <a:endParaRPr lang="en-US" sz="1800" dirty="0">
              <a:solidFill>
                <a:srgbClr val="002060"/>
              </a:solidFill>
              <a:latin typeface="Bahnschrift SemiBold Condensed" pitchFamily="34" charset="0"/>
            </a:endParaRPr>
          </a:p>
          <a:p>
            <a:pPr algn="just"/>
            <a:r>
              <a:rPr lang="en-US" sz="1800" i="0" u="none" strike="noStrike" baseline="0" dirty="0">
                <a:solidFill>
                  <a:srgbClr val="002060"/>
                </a:solidFill>
                <a:latin typeface="Bahnschrift SemiBold Condensed" pitchFamily="34" charset="0"/>
              </a:rPr>
              <a:t>Other Collection Systems</a:t>
            </a:r>
            <a:endParaRPr lang="en-US" sz="1800" dirty="0">
              <a:solidFill>
                <a:srgbClr val="002060"/>
              </a:solidFill>
              <a:latin typeface="Bahnschrift SemiBold Condensed" pitchFamily="34" charset="0"/>
            </a:endParaRPr>
          </a:p>
        </p:txBody>
      </p:sp>
    </p:spTree>
    <p:extLst>
      <p:ext uri="{BB962C8B-B14F-4D97-AF65-F5344CB8AC3E}">
        <p14:creationId xmlns:p14="http://schemas.microsoft.com/office/powerpoint/2010/main" val="2585468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28682-2633-4288-BEDB-49B06B8CCAE7}"/>
              </a:ext>
            </a:extLst>
          </p:cNvPr>
          <p:cNvSpPr>
            <a:spLocks noGrp="1"/>
          </p:cNvSpPr>
          <p:nvPr>
            <p:ph type="title"/>
          </p:nvPr>
        </p:nvSpPr>
        <p:spPr>
          <a:xfrm>
            <a:off x="628650" y="365126"/>
            <a:ext cx="7886700" cy="1286393"/>
          </a:xfrm>
        </p:spPr>
        <p:txBody>
          <a:bodyPr>
            <a:normAutofit/>
          </a:bodyPr>
          <a:lstStyle/>
          <a:p>
            <a:r>
              <a:rPr lang="en-US" sz="3600" b="1" i="0" u="none" strike="noStrike" baseline="0" dirty="0" smtClean="0">
                <a:cs typeface="Times New Roman" panose="02020603050405020304" pitchFamily="18" charset="0"/>
              </a:rPr>
              <a:t>SIMPLE EMPTYING METHOD:</a:t>
            </a:r>
            <a:r>
              <a:rPr lang="en-US" sz="3600" b="1" i="0" u="none" strike="noStrike" baseline="0" dirty="0" smtClean="0"/>
              <a:t/>
            </a:r>
            <a:br>
              <a:rPr lang="en-US" sz="3600" b="1" i="0" u="none" strike="noStrike" baseline="0" dirty="0" smtClean="0"/>
            </a:br>
            <a:endParaRPr lang="en-US" sz="3600" dirty="0"/>
          </a:p>
        </p:txBody>
      </p:sp>
      <p:sp>
        <p:nvSpPr>
          <p:cNvPr id="3" name="Content Placeholder 2">
            <a:extLst>
              <a:ext uri="{FF2B5EF4-FFF2-40B4-BE49-F238E27FC236}">
                <a16:creationId xmlns:a16="http://schemas.microsoft.com/office/drawing/2014/main" id="{8FA5EBE7-B24A-4667-85B8-471720963664}"/>
              </a:ext>
            </a:extLst>
          </p:cNvPr>
          <p:cNvSpPr>
            <a:spLocks noGrp="1"/>
          </p:cNvSpPr>
          <p:nvPr>
            <p:ph idx="1"/>
          </p:nvPr>
        </p:nvSpPr>
        <p:spPr>
          <a:xfrm>
            <a:off x="357158" y="1142984"/>
            <a:ext cx="4929222" cy="5500726"/>
          </a:xfrm>
        </p:spPr>
        <p:txBody>
          <a:bodyPr>
            <a:normAutofit fontScale="92500" lnSpcReduction="20000"/>
          </a:bodyPr>
          <a:lstStyle/>
          <a:p>
            <a:pPr algn="just"/>
            <a:r>
              <a:rPr lang="en-US" sz="2200" b="0" i="0" u="none" strike="noStrike" baseline="0" dirty="0">
                <a:latin typeface="Bahnschrift SemiBold Condensed" pitchFamily="34" charset="0"/>
              </a:rPr>
              <a:t>The Simple Emptying Method is used for the removal of household and small-scale commercial</a:t>
            </a:r>
          </a:p>
          <a:p>
            <a:pPr marL="0" indent="0" algn="just">
              <a:buNone/>
            </a:pPr>
            <a:r>
              <a:rPr lang="en-US" sz="2200" b="0" i="0" u="none" strike="noStrike" baseline="0" dirty="0">
                <a:latin typeface="Bahnschrift SemiBold Condensed" pitchFamily="34" charset="0"/>
              </a:rPr>
              <a:t>waste with mobile containers which are drained at the consumer. </a:t>
            </a:r>
          </a:p>
          <a:p>
            <a:pPr algn="just"/>
            <a:r>
              <a:rPr lang="en-US" sz="2200" b="0" i="0" u="none" strike="noStrike" baseline="0" dirty="0">
                <a:latin typeface="Bahnschrift SemiBold Condensed" pitchFamily="34" charset="0"/>
              </a:rPr>
              <a:t>A lot of different standardized containers are used. </a:t>
            </a:r>
          </a:p>
          <a:p>
            <a:pPr algn="just"/>
            <a:r>
              <a:rPr lang="en-US" sz="2200" b="0" i="0" u="none" strike="noStrike" baseline="0" dirty="0">
                <a:latin typeface="Bahnschrift SemiBold Condensed" pitchFamily="34" charset="0"/>
              </a:rPr>
              <a:t>These containers are emptied by combination top-loaders that can pick up many different container sizes. </a:t>
            </a:r>
          </a:p>
          <a:p>
            <a:pPr algn="just"/>
            <a:r>
              <a:rPr lang="en-US" sz="2200" b="0" i="0" u="none" strike="noStrike" baseline="0" dirty="0">
                <a:latin typeface="Bahnschrift SemiBold Condensed" pitchFamily="34" charset="0"/>
              </a:rPr>
              <a:t>Some container systems have been modernized to include self-compactors.</a:t>
            </a:r>
          </a:p>
          <a:p>
            <a:pPr algn="just"/>
            <a:r>
              <a:rPr lang="en-US" sz="2200" b="0" i="0" u="none" strike="noStrike" baseline="0" dirty="0">
                <a:latin typeface="Bahnschrift SemiBold Condensed" pitchFamily="34" charset="0"/>
              </a:rPr>
              <a:t>With this system it is possible to charge 2 to 3 times to container volume.</a:t>
            </a:r>
          </a:p>
          <a:p>
            <a:pPr algn="just"/>
            <a:endParaRPr lang="en-US"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9C847FD-44BE-4AE6-A5DD-70ABE7B39CEE}"/>
              </a:ext>
            </a:extLst>
          </p:cNvPr>
          <p:cNvPicPr>
            <a:picLocks noChangeAspect="1"/>
          </p:cNvPicPr>
          <p:nvPr/>
        </p:nvPicPr>
        <p:blipFill>
          <a:blip r:embed="rId2"/>
          <a:stretch>
            <a:fillRect/>
          </a:stretch>
        </p:blipFill>
        <p:spPr>
          <a:xfrm>
            <a:off x="5500694" y="1285860"/>
            <a:ext cx="3301788" cy="2940566"/>
          </a:xfrm>
          <a:prstGeom prst="rect">
            <a:avLst/>
          </a:prstGeom>
        </p:spPr>
      </p:pic>
    </p:spTree>
    <p:extLst>
      <p:ext uri="{BB962C8B-B14F-4D97-AF65-F5344CB8AC3E}">
        <p14:creationId xmlns:p14="http://schemas.microsoft.com/office/powerpoint/2010/main" val="930597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0CA48-C333-4E03-8B7B-57FB5D2DC239}"/>
              </a:ext>
            </a:extLst>
          </p:cNvPr>
          <p:cNvSpPr>
            <a:spLocks noGrp="1"/>
          </p:cNvSpPr>
          <p:nvPr>
            <p:ph type="title"/>
          </p:nvPr>
        </p:nvSpPr>
        <p:spPr>
          <a:xfrm>
            <a:off x="285720" y="1214422"/>
            <a:ext cx="6500826" cy="970384"/>
          </a:xfrm>
        </p:spPr>
        <p:txBody>
          <a:bodyPr>
            <a:noAutofit/>
          </a:bodyPr>
          <a:lstStyle/>
          <a:p>
            <a:pPr algn="l"/>
            <a:r>
              <a:rPr lang="en-US" sz="2000" b="1" i="0" u="none" strike="noStrike" baseline="0" dirty="0" smtClean="0">
                <a:solidFill>
                  <a:schemeClr val="accent2"/>
                </a:solidFill>
                <a:latin typeface="Bahnschrift SemiBold Condensed" pitchFamily="34" charset="0"/>
                <a:cs typeface="Times New Roman" panose="02020603050405020304" pitchFamily="18" charset="0"/>
              </a:rPr>
              <a:t>Exchange </a:t>
            </a:r>
            <a:r>
              <a:rPr lang="en-US" sz="2000" b="1" i="0" u="none" strike="noStrike" baseline="0" dirty="0">
                <a:solidFill>
                  <a:schemeClr val="accent2"/>
                </a:solidFill>
                <a:latin typeface="Bahnschrift SemiBold Condensed" pitchFamily="34" charset="0"/>
                <a:cs typeface="Times New Roman" panose="02020603050405020304" pitchFamily="18" charset="0"/>
              </a:rPr>
              <a:t>Method:</a:t>
            </a:r>
            <a:r>
              <a:rPr lang="en-US" sz="3600" b="1" i="0" u="none" strike="noStrike" baseline="0" dirty="0">
                <a:latin typeface="Arial" panose="020B0604020202020204" pitchFamily="34" charset="0"/>
              </a:rPr>
              <a:t/>
            </a:r>
            <a:br>
              <a:rPr lang="en-US" sz="3600" b="1" i="0" u="none" strike="noStrike" baseline="0" dirty="0">
                <a:latin typeface="Arial" panose="020B0604020202020204" pitchFamily="34" charset="0"/>
              </a:rPr>
            </a:br>
            <a:endParaRPr lang="en-US" sz="3600" dirty="0"/>
          </a:p>
        </p:txBody>
      </p:sp>
      <p:sp>
        <p:nvSpPr>
          <p:cNvPr id="3" name="Content Placeholder 2">
            <a:extLst>
              <a:ext uri="{FF2B5EF4-FFF2-40B4-BE49-F238E27FC236}">
                <a16:creationId xmlns:a16="http://schemas.microsoft.com/office/drawing/2014/main" id="{D988B15D-6FB8-4531-A8C0-ECD59D7E6F3B}"/>
              </a:ext>
            </a:extLst>
          </p:cNvPr>
          <p:cNvSpPr>
            <a:spLocks noGrp="1"/>
          </p:cNvSpPr>
          <p:nvPr>
            <p:ph idx="1"/>
          </p:nvPr>
        </p:nvSpPr>
        <p:spPr>
          <a:xfrm>
            <a:off x="214282" y="1315617"/>
            <a:ext cx="8929718" cy="5542383"/>
          </a:xfrm>
        </p:spPr>
        <p:txBody>
          <a:bodyPr>
            <a:normAutofit/>
          </a:bodyPr>
          <a:lstStyle/>
          <a:p>
            <a:pPr algn="just"/>
            <a:endParaRPr lang="en-US" sz="2000" b="0" i="0" u="none" strike="noStrike" baseline="0" dirty="0" smtClean="0">
              <a:latin typeface="Bahnschrift SemiBold Condensed" pitchFamily="34" charset="0"/>
            </a:endParaRPr>
          </a:p>
          <a:p>
            <a:pPr algn="just"/>
            <a:r>
              <a:rPr lang="en-US" sz="2000" b="0" i="0" u="none" strike="noStrike" baseline="0" dirty="0" smtClean="0">
                <a:latin typeface="Bahnschrift SemiBold Condensed" pitchFamily="34" charset="0"/>
              </a:rPr>
              <a:t>At </a:t>
            </a:r>
            <a:r>
              <a:rPr lang="en-US" sz="2000" b="0" i="0" u="none" strike="noStrike" baseline="0" dirty="0">
                <a:latin typeface="Bahnschrift SemiBold Condensed" pitchFamily="34" charset="0"/>
              </a:rPr>
              <a:t>this method, full containers are exchanged with empty containers at their location. </a:t>
            </a:r>
          </a:p>
          <a:p>
            <a:pPr algn="just"/>
            <a:r>
              <a:rPr lang="en-US" sz="2000" b="0" i="0" u="none" strike="noStrike" baseline="0" dirty="0">
                <a:latin typeface="Bahnschrift SemiBold Condensed" pitchFamily="34" charset="0"/>
              </a:rPr>
              <a:t>This method is suitable for high </a:t>
            </a:r>
            <a:r>
              <a:rPr lang="en-US" sz="2000" b="0" i="0" u="none" strike="noStrike" baseline="0" dirty="0" smtClean="0">
                <a:latin typeface="Bahnschrift SemiBold Condensed" pitchFamily="34" charset="0"/>
              </a:rPr>
              <a:t>sensitivity </a:t>
            </a:r>
            <a:r>
              <a:rPr lang="en-US" sz="2000" b="0" i="0" u="none" strike="noStrike" baseline="0" dirty="0">
                <a:latin typeface="Bahnschrift SemiBold Condensed" pitchFamily="34" charset="0"/>
              </a:rPr>
              <a:t>waste, e.g. construction debris and sludge, as well as for low density waste from institutions or large hotels. </a:t>
            </a:r>
          </a:p>
          <a:p>
            <a:pPr algn="just"/>
            <a:r>
              <a:rPr lang="en-US" sz="2000" b="0" i="0" u="none" strike="noStrike" baseline="0" dirty="0">
                <a:latin typeface="Bahnschrift SemiBold Condensed" pitchFamily="34" charset="0"/>
              </a:rPr>
              <a:t>Because of economy, these containers have minimum capacities of 4 m3.</a:t>
            </a:r>
          </a:p>
          <a:p>
            <a:pPr marL="0" indent="0" algn="l">
              <a:buNone/>
            </a:pPr>
            <a:r>
              <a:rPr lang="en-US" sz="2000" b="1" i="0" u="none" strike="noStrike" baseline="0" dirty="0" smtClean="0">
                <a:solidFill>
                  <a:schemeClr val="accent2"/>
                </a:solidFill>
                <a:latin typeface="Bahnschrift SemiBold Condensed" pitchFamily="34" charset="0"/>
              </a:rPr>
              <a:t>One-Way </a:t>
            </a:r>
            <a:r>
              <a:rPr lang="en-US" sz="2000" b="1" i="0" u="none" strike="noStrike" baseline="0" dirty="0">
                <a:solidFill>
                  <a:schemeClr val="accent2"/>
                </a:solidFill>
                <a:latin typeface="Bahnschrift SemiBold Condensed" pitchFamily="34" charset="0"/>
              </a:rPr>
              <a:t>Method:</a:t>
            </a:r>
          </a:p>
          <a:p>
            <a:pPr algn="just"/>
            <a:r>
              <a:rPr lang="en-US" sz="2000" b="0" i="0" u="none" strike="noStrike" baseline="0" dirty="0">
                <a:latin typeface="Bahnschrift SemiBold Condensed" pitchFamily="34" charset="0"/>
              </a:rPr>
              <a:t>In the one-way method, waste is picked up in clear plastic or paper bags whose volume is limited to a maximum of 110 L. </a:t>
            </a:r>
          </a:p>
          <a:p>
            <a:pPr algn="just"/>
            <a:r>
              <a:rPr lang="en-US" sz="2000" b="0" i="0" u="none" strike="noStrike" baseline="0" dirty="0">
                <a:latin typeface="Bahnschrift SemiBold Condensed" pitchFamily="34" charset="0"/>
              </a:rPr>
              <a:t>The bags are picked up by hand, so there are no emptied containers to be returned to the curb and the containers are not cleaned.</a:t>
            </a:r>
          </a:p>
          <a:p>
            <a:pPr algn="just"/>
            <a:endParaRPr lang="en-US"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FA65082-8BE3-4C83-BCA0-C610327E2593}"/>
              </a:ext>
            </a:extLst>
          </p:cNvPr>
          <p:cNvPicPr>
            <a:picLocks noChangeAspect="1"/>
          </p:cNvPicPr>
          <p:nvPr/>
        </p:nvPicPr>
        <p:blipFill>
          <a:blip r:embed="rId2"/>
          <a:stretch>
            <a:fillRect/>
          </a:stretch>
        </p:blipFill>
        <p:spPr>
          <a:xfrm>
            <a:off x="10001288" y="4643446"/>
            <a:ext cx="2494854" cy="2494855"/>
          </a:xfrm>
          <a:prstGeom prst="rect">
            <a:avLst/>
          </a:prstGeom>
        </p:spPr>
      </p:pic>
      <p:sp>
        <p:nvSpPr>
          <p:cNvPr id="6" name="Rectangle 5"/>
          <p:cNvSpPr/>
          <p:nvPr/>
        </p:nvSpPr>
        <p:spPr>
          <a:xfrm>
            <a:off x="1500166" y="285728"/>
            <a:ext cx="6489918" cy="707886"/>
          </a:xfrm>
          <a:prstGeom prst="rect">
            <a:avLst/>
          </a:prstGeom>
        </p:spPr>
        <p:txBody>
          <a:bodyPr wrap="none">
            <a:spAutoFit/>
          </a:bodyPr>
          <a:lstStyle/>
          <a:p>
            <a:r>
              <a:rPr lang="en-US" sz="4000" b="1" dirty="0" smtClean="0">
                <a:cs typeface="Times New Roman" panose="02020603050405020304" pitchFamily="18" charset="0"/>
              </a:rPr>
              <a:t>WASTE COLLECTION METHOD</a:t>
            </a:r>
            <a:endParaRPr lang="en-IN" sz="4000" b="1" dirty="0"/>
          </a:p>
        </p:txBody>
      </p:sp>
    </p:spTree>
    <p:extLst>
      <p:ext uri="{BB962C8B-B14F-4D97-AF65-F5344CB8AC3E}">
        <p14:creationId xmlns:p14="http://schemas.microsoft.com/office/powerpoint/2010/main" val="4026249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CONTENTS</a:t>
            </a:r>
            <a:endParaRPr lang="en-IN" dirty="0"/>
          </a:p>
        </p:txBody>
      </p:sp>
      <p:sp>
        <p:nvSpPr>
          <p:cNvPr id="3" name="Content Placeholder 2"/>
          <p:cNvSpPr>
            <a:spLocks noGrp="1"/>
          </p:cNvSpPr>
          <p:nvPr>
            <p:ph idx="1"/>
          </p:nvPr>
        </p:nvSpPr>
        <p:spPr>
          <a:xfrm>
            <a:off x="285720" y="1142984"/>
            <a:ext cx="8643998" cy="5500726"/>
          </a:xfrm>
        </p:spPr>
        <p:txBody>
          <a:bodyPr>
            <a:normAutofit fontScale="62500" lnSpcReduction="20000"/>
          </a:bodyPr>
          <a:lstStyle/>
          <a:p>
            <a:r>
              <a:rPr lang="en-IN" b="0" dirty="0" smtClean="0">
                <a:latin typeface="Bahnschrift SemiBold Condensed" pitchFamily="34" charset="0"/>
              </a:rPr>
              <a:t>Waste Collection, Storage and Transport</a:t>
            </a:r>
            <a:r>
              <a:rPr lang="en-IN" dirty="0" smtClean="0">
                <a:latin typeface="Bahnschrift SemiBold Condensed" pitchFamily="34" charset="0"/>
              </a:rPr>
              <a:t> </a:t>
            </a:r>
          </a:p>
          <a:p>
            <a:r>
              <a:rPr lang="en-IN" b="0" dirty="0" smtClean="0">
                <a:latin typeface="Bahnschrift SemiBold Condensed" pitchFamily="34" charset="0"/>
              </a:rPr>
              <a:t>Methods of solid wastes collection</a:t>
            </a:r>
            <a:r>
              <a:rPr lang="en-IN" dirty="0" smtClean="0">
                <a:latin typeface="Bahnschrift SemiBold Condensed" pitchFamily="34" charset="0"/>
              </a:rPr>
              <a:t> </a:t>
            </a:r>
          </a:p>
          <a:p>
            <a:r>
              <a:rPr lang="en-IN" b="0" dirty="0" smtClean="0">
                <a:latin typeface="Bahnschrift SemiBold Condensed" pitchFamily="34" charset="0"/>
              </a:rPr>
              <a:t>Analysis of collection system</a:t>
            </a:r>
            <a:r>
              <a:rPr lang="en-IN" dirty="0" smtClean="0">
                <a:latin typeface="Bahnschrift SemiBold Condensed" pitchFamily="34" charset="0"/>
              </a:rPr>
              <a:t> </a:t>
            </a:r>
          </a:p>
          <a:p>
            <a:r>
              <a:rPr lang="en-IN" b="0" dirty="0" smtClean="0">
                <a:latin typeface="Bahnschrift SemiBold Condensed" pitchFamily="34" charset="0"/>
              </a:rPr>
              <a:t>Collection Components</a:t>
            </a:r>
            <a:r>
              <a:rPr lang="en-IN" dirty="0" smtClean="0">
                <a:latin typeface="Bahnschrift SemiBold Condensed" pitchFamily="34" charset="0"/>
              </a:rPr>
              <a:t> </a:t>
            </a:r>
          </a:p>
          <a:p>
            <a:r>
              <a:rPr lang="en-IN" b="0" dirty="0" smtClean="0">
                <a:latin typeface="Bahnschrift SemiBold Condensed" pitchFamily="34" charset="0"/>
              </a:rPr>
              <a:t>Storage: Containers / Collection Vehicles</a:t>
            </a:r>
            <a:r>
              <a:rPr lang="en-IN" dirty="0" smtClean="0">
                <a:latin typeface="Bahnschrift SemiBold Condensed" pitchFamily="34" charset="0"/>
              </a:rPr>
              <a:t> </a:t>
            </a:r>
          </a:p>
          <a:p>
            <a:r>
              <a:rPr lang="en-IN" b="0" dirty="0" smtClean="0">
                <a:latin typeface="Bahnschrift SemiBold Condensed" pitchFamily="34" charset="0"/>
              </a:rPr>
              <a:t>Tutorial5: Identify the suitable collection system for urban areas</a:t>
            </a:r>
            <a:r>
              <a:rPr lang="en-IN" dirty="0" smtClean="0">
                <a:latin typeface="Bahnschrift SemiBold Condensed" pitchFamily="34" charset="0"/>
              </a:rPr>
              <a:t> </a:t>
            </a:r>
          </a:p>
          <a:p>
            <a:r>
              <a:rPr lang="en-IN" b="0" dirty="0" smtClean="0">
                <a:latin typeface="Bahnschrift SemiBold Condensed" pitchFamily="34" charset="0"/>
              </a:rPr>
              <a:t>Collection Operation</a:t>
            </a:r>
            <a:r>
              <a:rPr lang="en-IN" dirty="0" smtClean="0">
                <a:latin typeface="Bahnschrift SemiBold Condensed" pitchFamily="34" charset="0"/>
              </a:rPr>
              <a:t> </a:t>
            </a:r>
          </a:p>
          <a:p>
            <a:r>
              <a:rPr lang="en-IN" b="0" dirty="0" smtClean="0">
                <a:latin typeface="Bahnschrift SemiBold Condensed" pitchFamily="34" charset="0"/>
              </a:rPr>
              <a:t>Movement of collection crew</a:t>
            </a:r>
            <a:r>
              <a:rPr lang="en-IN" dirty="0" smtClean="0">
                <a:latin typeface="Bahnschrift SemiBold Condensed" pitchFamily="34" charset="0"/>
              </a:rPr>
              <a:t> </a:t>
            </a:r>
          </a:p>
          <a:p>
            <a:r>
              <a:rPr lang="en-IN" b="0" dirty="0" smtClean="0">
                <a:latin typeface="Bahnschrift SemiBold Condensed" pitchFamily="34" charset="0"/>
              </a:rPr>
              <a:t>Collection vehicle routing</a:t>
            </a:r>
            <a:r>
              <a:rPr lang="en-IN" dirty="0" smtClean="0">
                <a:latin typeface="Bahnschrift SemiBold Condensed" pitchFamily="34" charset="0"/>
              </a:rPr>
              <a:t> </a:t>
            </a:r>
          </a:p>
          <a:p>
            <a:r>
              <a:rPr lang="en-IN" b="0" dirty="0" smtClean="0">
                <a:latin typeface="Bahnschrift SemiBold Condensed" pitchFamily="34" charset="0"/>
              </a:rPr>
              <a:t>Transfer station and their goals</a:t>
            </a:r>
            <a:r>
              <a:rPr lang="en-IN" dirty="0" smtClean="0">
                <a:latin typeface="Bahnschrift SemiBold Condensed" pitchFamily="34" charset="0"/>
              </a:rPr>
              <a:t> </a:t>
            </a:r>
          </a:p>
          <a:p>
            <a:r>
              <a:rPr lang="en-IN" b="0" dirty="0" smtClean="0">
                <a:latin typeface="Bahnschrift SemiBold Condensed" pitchFamily="34" charset="0"/>
              </a:rPr>
              <a:t>Capacity and Viability</a:t>
            </a:r>
            <a:r>
              <a:rPr lang="en-IN" dirty="0" smtClean="0">
                <a:latin typeface="Bahnschrift SemiBold Condensed" pitchFamily="34" charset="0"/>
              </a:rPr>
              <a:t> </a:t>
            </a:r>
          </a:p>
          <a:p>
            <a:r>
              <a:rPr lang="en-IN" b="0" dirty="0" smtClean="0">
                <a:latin typeface="Bahnschrift SemiBold Condensed" pitchFamily="34" charset="0"/>
              </a:rPr>
              <a:t>Waste Collection System Design</a:t>
            </a:r>
            <a:r>
              <a:rPr lang="en-IN" dirty="0" smtClean="0">
                <a:latin typeface="Bahnschrift SemiBold Condensed" pitchFamily="34" charset="0"/>
              </a:rPr>
              <a:t> </a:t>
            </a:r>
          </a:p>
          <a:p>
            <a:r>
              <a:rPr lang="en-IN" b="0" dirty="0" smtClean="0">
                <a:latin typeface="Bahnschrift SemiBold Condensed" pitchFamily="34" charset="0"/>
              </a:rPr>
              <a:t>Record Keeping, Control, Inventory and Monitoring</a:t>
            </a:r>
            <a:r>
              <a:rPr lang="en-IN" dirty="0" smtClean="0">
                <a:latin typeface="Bahnschrift SemiBold Condensed" pitchFamily="34" charset="0"/>
              </a:rPr>
              <a:t> </a:t>
            </a:r>
          </a:p>
          <a:p>
            <a:r>
              <a:rPr lang="en-IN" b="0" dirty="0" smtClean="0">
                <a:latin typeface="Bahnschrift SemiBold Condensed" pitchFamily="34" charset="0"/>
              </a:rPr>
              <a:t>Implementing Collection and Transfer System</a:t>
            </a:r>
            <a:r>
              <a:rPr lang="en-IN" dirty="0" smtClean="0">
                <a:latin typeface="Bahnschrift SemiBold Condensed" pitchFamily="34" charset="0"/>
              </a:rPr>
              <a:t> </a:t>
            </a:r>
            <a:endParaRPr lang="en-IN" dirty="0">
              <a:latin typeface="Bahnschrift SemiBold Condensed"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C3C7D-3664-4158-8595-67B4580E107E}"/>
              </a:ext>
            </a:extLst>
          </p:cNvPr>
          <p:cNvSpPr>
            <a:spLocks noGrp="1"/>
          </p:cNvSpPr>
          <p:nvPr>
            <p:ph type="title"/>
          </p:nvPr>
        </p:nvSpPr>
        <p:spPr>
          <a:xfrm>
            <a:off x="571472" y="285728"/>
            <a:ext cx="7886700" cy="1325563"/>
          </a:xfrm>
        </p:spPr>
        <p:txBody>
          <a:bodyPr>
            <a:normAutofit fontScale="90000"/>
          </a:bodyPr>
          <a:lstStyle/>
          <a:p>
            <a:r>
              <a:rPr lang="en-US" dirty="0" smtClean="0">
                <a:cs typeface="Times New Roman" panose="02020603050405020304" pitchFamily="18" charset="0"/>
              </a:rPr>
              <a:t>WASTE COLLECTION METHOD</a:t>
            </a:r>
            <a:r>
              <a:rPr lang="en-IN" dirty="0" smtClean="0"/>
              <a:t/>
            </a:r>
            <a:br>
              <a:rPr lang="en-IN" dirty="0" smtClean="0"/>
            </a:br>
            <a:r>
              <a:rPr lang="en-US" sz="3600" b="1" i="0" u="none" strike="noStrike" baseline="0" dirty="0" smtClean="0">
                <a:cs typeface="Times New Roman" panose="02020603050405020304" pitchFamily="18" charset="0"/>
              </a:rPr>
              <a:t/>
            </a:r>
            <a:br>
              <a:rPr lang="en-US" sz="3600" b="1" i="0" u="none" strike="noStrike" baseline="0" dirty="0" smtClean="0">
                <a:cs typeface="Times New Roman" panose="02020603050405020304" pitchFamily="18" charset="0"/>
              </a:rPr>
            </a:br>
            <a:endParaRPr lang="en-US" sz="3600" dirty="0">
              <a:cs typeface="Times New Roman" panose="02020603050405020304" pitchFamily="18" charset="0"/>
            </a:endParaRPr>
          </a:p>
        </p:txBody>
      </p:sp>
      <p:sp>
        <p:nvSpPr>
          <p:cNvPr id="3" name="Content Placeholder 2">
            <a:extLst>
              <a:ext uri="{FF2B5EF4-FFF2-40B4-BE49-F238E27FC236}">
                <a16:creationId xmlns:a16="http://schemas.microsoft.com/office/drawing/2014/main" id="{0AD56138-2E5F-4F0A-8624-C67CB9901BCC}"/>
              </a:ext>
            </a:extLst>
          </p:cNvPr>
          <p:cNvSpPr>
            <a:spLocks noGrp="1"/>
          </p:cNvSpPr>
          <p:nvPr>
            <p:ph idx="1"/>
          </p:nvPr>
        </p:nvSpPr>
        <p:spPr>
          <a:xfrm>
            <a:off x="285720" y="1214422"/>
            <a:ext cx="8858280" cy="5429288"/>
          </a:xfrm>
        </p:spPr>
        <p:txBody>
          <a:bodyPr/>
          <a:lstStyle/>
          <a:p>
            <a:pPr>
              <a:buNone/>
            </a:pPr>
            <a:r>
              <a:rPr lang="en-US" sz="2000" dirty="0" smtClean="0">
                <a:solidFill>
                  <a:srgbClr val="C00000"/>
                </a:solidFill>
                <a:latin typeface="Bahnschrift SemiBold Condensed" pitchFamily="34" charset="0"/>
              </a:rPr>
              <a:t>NON-SYSTEMATIC COLLECTION:</a:t>
            </a:r>
            <a:r>
              <a:rPr lang="en-US" sz="2000" dirty="0" smtClean="0"/>
              <a:t/>
            </a:r>
            <a:br>
              <a:rPr lang="en-US" sz="2000" dirty="0" smtClean="0"/>
            </a:br>
            <a:endParaRPr lang="en-US" sz="2000" b="0" i="0" u="none" strike="noStrike" baseline="0" dirty="0" smtClean="0">
              <a:latin typeface="Times New Roman" panose="02020603050405020304" pitchFamily="18" charset="0"/>
              <a:cs typeface="Times New Roman" panose="02020603050405020304" pitchFamily="18" charset="0"/>
            </a:endParaRPr>
          </a:p>
          <a:p>
            <a:pPr algn="l"/>
            <a:r>
              <a:rPr lang="en-US" sz="2200" b="0" i="0" u="none" strike="noStrike" baseline="0" dirty="0" smtClean="0">
                <a:latin typeface="Bahnschrift SemiBold Condensed" pitchFamily="34" charset="0"/>
              </a:rPr>
              <a:t>The non-systematic collection method is used for collecting bulky waste or extra large particles, e.g. bulky goods.</a:t>
            </a:r>
          </a:p>
          <a:p>
            <a:pPr marL="0" indent="0" algn="l">
              <a:buNone/>
            </a:pPr>
            <a:endParaRPr lang="en-US" dirty="0"/>
          </a:p>
        </p:txBody>
      </p:sp>
      <p:pic>
        <p:nvPicPr>
          <p:cNvPr id="5" name="Picture 4">
            <a:extLst>
              <a:ext uri="{FF2B5EF4-FFF2-40B4-BE49-F238E27FC236}">
                <a16:creationId xmlns:a16="http://schemas.microsoft.com/office/drawing/2014/main" id="{65682E65-D4A4-47FE-A47D-E2C6E387D55B}"/>
              </a:ext>
            </a:extLst>
          </p:cNvPr>
          <p:cNvPicPr>
            <a:picLocks noChangeAspect="1"/>
          </p:cNvPicPr>
          <p:nvPr/>
        </p:nvPicPr>
        <p:blipFill>
          <a:blip r:embed="rId2"/>
          <a:stretch>
            <a:fillRect/>
          </a:stretch>
        </p:blipFill>
        <p:spPr>
          <a:xfrm>
            <a:off x="5143504" y="3000372"/>
            <a:ext cx="3517740" cy="3498359"/>
          </a:xfrm>
          <a:prstGeom prst="rect">
            <a:avLst/>
          </a:prstGeom>
        </p:spPr>
      </p:pic>
    </p:spTree>
    <p:extLst>
      <p:ext uri="{BB962C8B-B14F-4D97-AF65-F5344CB8AC3E}">
        <p14:creationId xmlns:p14="http://schemas.microsoft.com/office/powerpoint/2010/main" val="28623259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5140B-6687-459C-A260-4FC7FB32C892}"/>
              </a:ext>
            </a:extLst>
          </p:cNvPr>
          <p:cNvSpPr>
            <a:spLocks noGrp="1"/>
          </p:cNvSpPr>
          <p:nvPr>
            <p:ph type="title"/>
          </p:nvPr>
        </p:nvSpPr>
        <p:spPr/>
        <p:txBody>
          <a:bodyPr>
            <a:normAutofit/>
          </a:bodyPr>
          <a:lstStyle/>
          <a:p>
            <a:r>
              <a:rPr lang="en-US" sz="3600" dirty="0" smtClean="0">
                <a:cs typeface="Times New Roman" panose="02020603050405020304" pitchFamily="18" charset="0"/>
              </a:rPr>
              <a:t>WASTE COLLECTION METHOD</a:t>
            </a:r>
            <a:endParaRPr lang="en-IN" sz="3600" dirty="0"/>
          </a:p>
        </p:txBody>
      </p:sp>
      <p:sp>
        <p:nvSpPr>
          <p:cNvPr id="3" name="Content Placeholder 2">
            <a:extLst>
              <a:ext uri="{FF2B5EF4-FFF2-40B4-BE49-F238E27FC236}">
                <a16:creationId xmlns:a16="http://schemas.microsoft.com/office/drawing/2014/main" id="{33D33F69-00B8-4BD1-AAA0-5A14544AAFC8}"/>
              </a:ext>
            </a:extLst>
          </p:cNvPr>
          <p:cNvSpPr>
            <a:spLocks noGrp="1"/>
          </p:cNvSpPr>
          <p:nvPr>
            <p:ph idx="1"/>
          </p:nvPr>
        </p:nvSpPr>
        <p:spPr>
          <a:xfrm>
            <a:off x="0" y="1214422"/>
            <a:ext cx="8515350" cy="4570655"/>
          </a:xfrm>
        </p:spPr>
        <p:txBody>
          <a:bodyPr/>
          <a:lstStyle/>
          <a:p>
            <a:pPr algn="just"/>
            <a:r>
              <a:rPr lang="en-US" sz="2000" dirty="0" smtClean="0">
                <a:solidFill>
                  <a:schemeClr val="accent2"/>
                </a:solidFill>
                <a:latin typeface="Bahnschrift SemiBold Condensed" pitchFamily="34" charset="0"/>
              </a:rPr>
              <a:t>Special Collection Systems:</a:t>
            </a:r>
          </a:p>
          <a:p>
            <a:pPr algn="just"/>
            <a:r>
              <a:rPr lang="en-US" sz="2200" b="0" i="0" u="none" strike="noStrike" baseline="0" dirty="0" smtClean="0">
                <a:latin typeface="Bahnschrift SemiBold Condensed" pitchFamily="34" charset="0"/>
              </a:rPr>
              <a:t>Vacuum </a:t>
            </a:r>
            <a:r>
              <a:rPr lang="en-US" sz="2200" b="0" i="0" u="none" strike="noStrike" baseline="0" dirty="0">
                <a:latin typeface="Bahnschrift SemiBold Condensed" pitchFamily="34" charset="0"/>
              </a:rPr>
              <a:t>extraction and hydraulic flushing are two kinds of special collection systems. </a:t>
            </a:r>
          </a:p>
          <a:p>
            <a:pPr algn="just"/>
            <a:r>
              <a:rPr lang="en-US" sz="2200" b="0" i="0" u="none" strike="noStrike" baseline="0" dirty="0">
                <a:latin typeface="Bahnschrift SemiBold Condensed" pitchFamily="34" charset="0"/>
              </a:rPr>
              <a:t>Both the pneumatic vacuum transport systems and the hydraulic flushing method combine collection and transport processes, but they have low importance.</a:t>
            </a:r>
            <a:endParaRPr lang="en-US" sz="2200" dirty="0">
              <a:latin typeface="Bahnschrift SemiBold Condensed" pitchFamily="34" charset="0"/>
            </a:endParaRPr>
          </a:p>
        </p:txBody>
      </p:sp>
      <p:pic>
        <p:nvPicPr>
          <p:cNvPr id="1026" name="Picture 2" descr="Pneumatic Transport of municipal waste and recyclables using existing  infrastructure">
            <a:extLst>
              <a:ext uri="{FF2B5EF4-FFF2-40B4-BE49-F238E27FC236}">
                <a16:creationId xmlns:a16="http://schemas.microsoft.com/office/drawing/2014/main" id="{5BD6714E-8F65-43C3-A1E2-43D7B870A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9784" y="3550979"/>
            <a:ext cx="6644216" cy="3307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1448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TRANSFER STATION</a:t>
            </a:r>
            <a:endParaRPr lang="en-IN" dirty="0"/>
          </a:p>
        </p:txBody>
      </p:sp>
      <p:pic>
        <p:nvPicPr>
          <p:cNvPr id="1026" name="Picture 2" descr="Metro Waste Authority Adds a Second Transfer Station: What that Means for  You and Your Community - Metro Waste Authority: Providing Safe, Smart  Answers for Waste Disposal &amp;amp; Recycling in the Greater"/>
          <p:cNvPicPr>
            <a:picLocks noChangeAspect="1" noChangeArrowheads="1"/>
          </p:cNvPicPr>
          <p:nvPr/>
        </p:nvPicPr>
        <p:blipFill>
          <a:blip r:embed="rId2"/>
          <a:srcRect/>
          <a:stretch>
            <a:fillRect/>
          </a:stretch>
        </p:blipFill>
        <p:spPr bwMode="auto">
          <a:xfrm>
            <a:off x="-71470" y="3714753"/>
            <a:ext cx="4876800" cy="3143248"/>
          </a:xfrm>
          <a:prstGeom prst="rect">
            <a:avLst/>
          </a:prstGeom>
          <a:noFill/>
        </p:spPr>
      </p:pic>
      <p:pic>
        <p:nvPicPr>
          <p:cNvPr id="1028" name="Picture 4" descr="Integrated Transfer Station - Welcome"/>
          <p:cNvPicPr>
            <a:picLocks noChangeAspect="1" noChangeArrowheads="1"/>
          </p:cNvPicPr>
          <p:nvPr/>
        </p:nvPicPr>
        <p:blipFill>
          <a:blip r:embed="rId3"/>
          <a:srcRect r="2587" b="2583"/>
          <a:stretch>
            <a:fillRect/>
          </a:stretch>
        </p:blipFill>
        <p:spPr bwMode="auto">
          <a:xfrm>
            <a:off x="4934535" y="3914540"/>
            <a:ext cx="4209465" cy="2943460"/>
          </a:xfrm>
          <a:prstGeom prst="rect">
            <a:avLst/>
          </a:prstGeom>
          <a:noFill/>
        </p:spPr>
      </p:pic>
      <p:sp>
        <p:nvSpPr>
          <p:cNvPr id="6" name="Rectangle 5"/>
          <p:cNvSpPr/>
          <p:nvPr/>
        </p:nvSpPr>
        <p:spPr>
          <a:xfrm>
            <a:off x="214282" y="1142984"/>
            <a:ext cx="8715436" cy="2012539"/>
          </a:xfrm>
          <a:prstGeom prst="rect">
            <a:avLst/>
          </a:prstGeom>
        </p:spPr>
        <p:txBody>
          <a:bodyPr wrap="square">
            <a:spAutoFit/>
          </a:bodyPr>
          <a:lstStyle/>
          <a:p>
            <a:pPr algn="just">
              <a:lnSpc>
                <a:spcPct val="200000"/>
              </a:lnSpc>
              <a:buBlip>
                <a:blip r:embed="rId4"/>
              </a:buBlip>
            </a:pPr>
            <a:r>
              <a:rPr lang="en-IN" sz="2200" dirty="0" smtClean="0">
                <a:solidFill>
                  <a:srgbClr val="002060"/>
                </a:solidFill>
                <a:latin typeface="Bahnschrift SemiBold Condensed" pitchFamily="34" charset="0"/>
              </a:rPr>
              <a:t> A </a:t>
            </a:r>
            <a:r>
              <a:rPr lang="en-IN" sz="2200" b="1" dirty="0" smtClean="0">
                <a:solidFill>
                  <a:srgbClr val="002060"/>
                </a:solidFill>
                <a:latin typeface="Bahnschrift SemiBold Condensed" pitchFamily="34" charset="0"/>
              </a:rPr>
              <a:t>transfer station</a:t>
            </a:r>
            <a:r>
              <a:rPr lang="en-IN" sz="2200" dirty="0" smtClean="0">
                <a:solidFill>
                  <a:srgbClr val="002060"/>
                </a:solidFill>
                <a:latin typeface="Bahnschrift SemiBold Condensed" pitchFamily="34" charset="0"/>
              </a:rPr>
              <a:t> is a building or processing site for the temporary deposition of </a:t>
            </a:r>
            <a:r>
              <a:rPr lang="en-IN" sz="2200" b="1" dirty="0" smtClean="0">
                <a:solidFill>
                  <a:srgbClr val="002060"/>
                </a:solidFill>
                <a:latin typeface="Bahnschrift SemiBold Condensed" pitchFamily="34" charset="0"/>
              </a:rPr>
              <a:t>waste</a:t>
            </a:r>
            <a:r>
              <a:rPr lang="en-IN" sz="2200" dirty="0" smtClean="0">
                <a:solidFill>
                  <a:srgbClr val="002060"/>
                </a:solidFill>
                <a:latin typeface="Bahnschrift SemiBold Condensed" pitchFamily="34" charset="0"/>
              </a:rPr>
              <a:t>. </a:t>
            </a:r>
          </a:p>
          <a:p>
            <a:pPr algn="just">
              <a:lnSpc>
                <a:spcPct val="200000"/>
              </a:lnSpc>
              <a:buBlip>
                <a:blip r:embed="rId4"/>
              </a:buBlip>
            </a:pPr>
            <a:r>
              <a:rPr lang="en-IN" sz="2200" b="1" dirty="0" smtClean="0">
                <a:solidFill>
                  <a:srgbClr val="002060"/>
                </a:solidFill>
                <a:latin typeface="Bahnschrift SemiBold Condensed" pitchFamily="34" charset="0"/>
              </a:rPr>
              <a:t> Transfer stations</a:t>
            </a:r>
            <a:r>
              <a:rPr lang="en-IN" sz="2200" dirty="0" smtClean="0">
                <a:solidFill>
                  <a:srgbClr val="002060"/>
                </a:solidFill>
                <a:latin typeface="Bahnschrift SemiBold Condensed" pitchFamily="34" charset="0"/>
              </a:rPr>
              <a:t> are often used as places where local </a:t>
            </a:r>
            <a:r>
              <a:rPr lang="en-IN" sz="2200" b="1" dirty="0" smtClean="0">
                <a:solidFill>
                  <a:srgbClr val="002060"/>
                </a:solidFill>
                <a:latin typeface="Bahnschrift SemiBold Condensed" pitchFamily="34" charset="0"/>
              </a:rPr>
              <a:t>waste collection</a:t>
            </a:r>
            <a:r>
              <a:rPr lang="en-IN" sz="2200" dirty="0" smtClean="0">
                <a:solidFill>
                  <a:srgbClr val="002060"/>
                </a:solidFill>
                <a:latin typeface="Bahnschrift SemiBold Condensed" pitchFamily="34" charset="0"/>
              </a:rPr>
              <a:t> vehicles will deposit their </a:t>
            </a:r>
            <a:r>
              <a:rPr lang="en-IN" sz="2200" b="1" dirty="0" smtClean="0">
                <a:solidFill>
                  <a:srgbClr val="002060"/>
                </a:solidFill>
                <a:latin typeface="Bahnschrift SemiBold Condensed" pitchFamily="34" charset="0"/>
              </a:rPr>
              <a:t>waste</a:t>
            </a:r>
            <a:r>
              <a:rPr lang="en-IN" sz="2200" dirty="0" smtClean="0">
                <a:solidFill>
                  <a:srgbClr val="002060"/>
                </a:solidFill>
                <a:latin typeface="Bahnschrift SemiBold Condensed" pitchFamily="34" charset="0"/>
              </a:rPr>
              <a:t> cargo prior to loading into larger vehicles.</a:t>
            </a:r>
            <a:endParaRPr lang="en-IN" sz="2200" dirty="0">
              <a:solidFill>
                <a:srgbClr val="002060"/>
              </a:solidFill>
              <a:latin typeface="Bahnschrift SemiBold Condensed"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D5750-2768-400B-8E5C-1887661E5ACA}"/>
              </a:ext>
            </a:extLst>
          </p:cNvPr>
          <p:cNvSpPr>
            <a:spLocks noGrp="1"/>
          </p:cNvSpPr>
          <p:nvPr>
            <p:ph type="title"/>
          </p:nvPr>
        </p:nvSpPr>
        <p:spPr>
          <a:xfrm>
            <a:off x="500034" y="0"/>
            <a:ext cx="8229600" cy="1143000"/>
          </a:xfrm>
        </p:spPr>
        <p:txBody>
          <a:bodyPr>
            <a:normAutofit fontScale="90000"/>
          </a:bodyPr>
          <a:lstStyle/>
          <a:p>
            <a:r>
              <a:rPr lang="en-US" sz="4000" dirty="0" smtClean="0">
                <a:cs typeface="Times New Roman" panose="02020603050405020304" pitchFamily="18" charset="0"/>
              </a:rPr>
              <a:t>FACTORS AFFECTING THE SELECTION OF A TRANSFER STATION</a:t>
            </a:r>
            <a:endParaRPr lang="en-US" sz="4000" dirty="0"/>
          </a:p>
        </p:txBody>
      </p:sp>
      <p:sp>
        <p:nvSpPr>
          <p:cNvPr id="3" name="Content Placeholder 2">
            <a:extLst>
              <a:ext uri="{FF2B5EF4-FFF2-40B4-BE49-F238E27FC236}">
                <a16:creationId xmlns:a16="http://schemas.microsoft.com/office/drawing/2014/main" id="{6388BBCD-F72A-440D-B26F-81E51A533C5D}"/>
              </a:ext>
            </a:extLst>
          </p:cNvPr>
          <p:cNvSpPr>
            <a:spLocks noGrp="1"/>
          </p:cNvSpPr>
          <p:nvPr>
            <p:ph idx="1"/>
          </p:nvPr>
        </p:nvSpPr>
        <p:spPr>
          <a:xfrm>
            <a:off x="0" y="1142984"/>
            <a:ext cx="9144000" cy="5500726"/>
          </a:xfrm>
        </p:spPr>
        <p:txBody>
          <a:bodyPr>
            <a:normAutofit/>
          </a:bodyPr>
          <a:lstStyle/>
          <a:p>
            <a:r>
              <a:rPr lang="en-US" sz="2000" b="0" i="0" u="none" strike="noStrike" baseline="0" dirty="0">
                <a:solidFill>
                  <a:srgbClr val="002060"/>
                </a:solidFill>
                <a:latin typeface="Bahnschrift SemiBold Condensed" pitchFamily="34" charset="0"/>
              </a:rPr>
              <a:t>Types of waste received. </a:t>
            </a:r>
          </a:p>
          <a:p>
            <a:r>
              <a:rPr lang="en-US" sz="2000" b="0" i="0" u="none" strike="noStrike" baseline="0" dirty="0">
                <a:solidFill>
                  <a:srgbClr val="002060"/>
                </a:solidFill>
                <a:latin typeface="Bahnschrift SemiBold Condensed" pitchFamily="34" charset="0"/>
              </a:rPr>
              <a:t>Processes required in recovering material from wastes. </a:t>
            </a:r>
          </a:p>
          <a:p>
            <a:r>
              <a:rPr lang="en-US" sz="2000" b="0" i="0" u="none" strike="noStrike" baseline="0" dirty="0">
                <a:solidFill>
                  <a:srgbClr val="002060"/>
                </a:solidFill>
                <a:latin typeface="Bahnschrift SemiBold Condensed" pitchFamily="34" charset="0"/>
              </a:rPr>
              <a:t>Required capacity and amount of waste storage desired. </a:t>
            </a:r>
          </a:p>
          <a:p>
            <a:r>
              <a:rPr lang="en-US" sz="2000" b="0" i="0" u="none" strike="noStrike" baseline="0" dirty="0">
                <a:solidFill>
                  <a:srgbClr val="002060"/>
                </a:solidFill>
                <a:latin typeface="Bahnschrift SemiBold Condensed" pitchFamily="34" charset="0"/>
              </a:rPr>
              <a:t>Types of collection vehicles using the facility. </a:t>
            </a:r>
          </a:p>
          <a:p>
            <a:r>
              <a:rPr lang="en-US" sz="2000" b="0" i="0" u="none" strike="noStrike" baseline="0" dirty="0">
                <a:solidFill>
                  <a:srgbClr val="002060"/>
                </a:solidFill>
                <a:latin typeface="Bahnschrift SemiBold Condensed" pitchFamily="34" charset="0"/>
              </a:rPr>
              <a:t>Types of transfer vehicles that can be accommodated at the disposal facilities. </a:t>
            </a:r>
          </a:p>
          <a:p>
            <a:r>
              <a:rPr lang="en-US" sz="2000" b="0" i="0" u="none" strike="noStrike" baseline="0" dirty="0">
                <a:solidFill>
                  <a:srgbClr val="002060"/>
                </a:solidFill>
                <a:latin typeface="Bahnschrift SemiBold Condensed" pitchFamily="34" charset="0"/>
              </a:rPr>
              <a:t>Site topography and access. </a:t>
            </a:r>
            <a:endParaRPr lang="en-US" sz="2000" b="0" i="0" u="none" strike="noStrike" baseline="0" dirty="0" smtClean="0">
              <a:solidFill>
                <a:srgbClr val="002060"/>
              </a:solidFill>
              <a:latin typeface="Bahnschrift SemiBold Condensed" pitchFamily="34" charset="0"/>
            </a:endParaRPr>
          </a:p>
          <a:p>
            <a:r>
              <a:rPr lang="en-US" sz="2000" dirty="0" smtClean="0">
                <a:solidFill>
                  <a:srgbClr val="002060"/>
                </a:solidFill>
                <a:latin typeface="Bahnschrift SemiBold Condensed" pitchFamily="34" charset="0"/>
              </a:rPr>
              <a:t>The main problem in the establishment of a transfer station, however, is securing a suitable site. Stored solid wastes and recyclable materials, if not properly handled, will attract flies and other insect vectors. Odours from the transferred solid wastes will also be a nuisance, if not properly controlled. In addition, the traffic and noise due to small and large collection vehicles, collectors, drivers, etc.</a:t>
            </a:r>
          </a:p>
          <a:p>
            <a:endParaRPr lang="en-US" sz="2000" b="0" i="0" u="none" strike="noStrike" baseline="0" dirty="0">
              <a:solidFill>
                <a:srgbClr val="002060"/>
              </a:solidFill>
              <a:latin typeface="Bahnschrift SemiBold Condensed" pitchFamily="34" charset="0"/>
            </a:endParaRPr>
          </a:p>
        </p:txBody>
      </p:sp>
    </p:spTree>
    <p:extLst>
      <p:ext uri="{BB962C8B-B14F-4D97-AF65-F5344CB8AC3E}">
        <p14:creationId xmlns:p14="http://schemas.microsoft.com/office/powerpoint/2010/main" val="21012404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5CFF0-BD6A-4111-8EDE-0C06996E8F2B}"/>
              </a:ext>
            </a:extLst>
          </p:cNvPr>
          <p:cNvSpPr>
            <a:spLocks noGrp="1"/>
          </p:cNvSpPr>
          <p:nvPr>
            <p:ph type="title"/>
          </p:nvPr>
        </p:nvSpPr>
        <p:spPr>
          <a:xfrm>
            <a:off x="428596" y="0"/>
            <a:ext cx="8229600" cy="1143000"/>
          </a:xfrm>
        </p:spPr>
        <p:txBody>
          <a:bodyPr/>
          <a:lstStyle/>
          <a:p>
            <a:r>
              <a:rPr lang="en-US" dirty="0" smtClean="0">
                <a:cs typeface="Times New Roman" panose="02020603050405020304" pitchFamily="18" charset="0"/>
              </a:rPr>
              <a:t>TYPES OF TRANSFER STATION</a:t>
            </a:r>
            <a:endParaRPr lang="en-US" dirty="0">
              <a:cs typeface="Times New Roman" panose="02020603050405020304" pitchFamily="18" charset="0"/>
            </a:endParaRPr>
          </a:p>
        </p:txBody>
      </p:sp>
      <p:sp>
        <p:nvSpPr>
          <p:cNvPr id="3" name="Content Placeholder 2">
            <a:extLst>
              <a:ext uri="{FF2B5EF4-FFF2-40B4-BE49-F238E27FC236}">
                <a16:creationId xmlns:a16="http://schemas.microsoft.com/office/drawing/2014/main" id="{68717284-CC47-4418-B408-F0EC02EC1313}"/>
              </a:ext>
            </a:extLst>
          </p:cNvPr>
          <p:cNvSpPr>
            <a:spLocks noGrp="1"/>
          </p:cNvSpPr>
          <p:nvPr>
            <p:ph idx="1"/>
          </p:nvPr>
        </p:nvSpPr>
        <p:spPr>
          <a:xfrm>
            <a:off x="285720" y="1142984"/>
            <a:ext cx="8643998" cy="5429288"/>
          </a:xfrm>
        </p:spPr>
        <p:txBody>
          <a:bodyPr>
            <a:normAutofit lnSpcReduction="10000"/>
          </a:bodyPr>
          <a:lstStyle/>
          <a:p>
            <a:pPr algn="just"/>
            <a:r>
              <a:rPr lang="en-US" sz="1900" i="0" u="none" strike="noStrike" baseline="0" dirty="0">
                <a:solidFill>
                  <a:srgbClr val="002060"/>
                </a:solidFill>
                <a:latin typeface="Bahnschrift SemiBold Condensed" pitchFamily="34" charset="0"/>
              </a:rPr>
              <a:t>Small to medium transfer stations</a:t>
            </a:r>
          </a:p>
          <a:p>
            <a:pPr algn="just"/>
            <a:r>
              <a:rPr lang="en-US" sz="1900" i="0" u="none" strike="noStrike" baseline="0" dirty="0">
                <a:solidFill>
                  <a:srgbClr val="002060"/>
                </a:solidFill>
                <a:latin typeface="Bahnschrift SemiBold Condensed" pitchFamily="34" charset="0"/>
              </a:rPr>
              <a:t>Large transfer stations</a:t>
            </a:r>
          </a:p>
          <a:p>
            <a:pPr marL="0" indent="0" algn="just">
              <a:buNone/>
            </a:pPr>
            <a:r>
              <a:rPr lang="en-US" sz="1900" i="0" u="none" strike="noStrike" baseline="0" dirty="0">
                <a:solidFill>
                  <a:srgbClr val="C00000"/>
                </a:solidFill>
                <a:latin typeface="Bahnschrift SemiBold Condensed" pitchFamily="34" charset="0"/>
              </a:rPr>
              <a:t>Small to medium transfer stations:</a:t>
            </a:r>
          </a:p>
          <a:p>
            <a:pPr algn="just"/>
            <a:r>
              <a:rPr lang="en-US" sz="1900" dirty="0">
                <a:solidFill>
                  <a:srgbClr val="002060"/>
                </a:solidFill>
                <a:latin typeface="Bahnschrift SemiBold Condensed" pitchFamily="34" charset="0"/>
              </a:rPr>
              <a:t>These are direct-discharge stations that provide no intermediate waste storage area. </a:t>
            </a:r>
          </a:p>
          <a:p>
            <a:pPr algn="just"/>
            <a:r>
              <a:rPr lang="en-US" sz="1900" dirty="0">
                <a:solidFill>
                  <a:srgbClr val="002060"/>
                </a:solidFill>
                <a:latin typeface="Bahnschrift SemiBold Condensed" pitchFamily="34" charset="0"/>
              </a:rPr>
              <a:t>The capacities are generally small (less than 100 </a:t>
            </a:r>
            <a:r>
              <a:rPr lang="en-US" sz="1900" dirty="0" err="1">
                <a:solidFill>
                  <a:srgbClr val="002060"/>
                </a:solidFill>
                <a:latin typeface="Bahnschrift SemiBold Condensed" pitchFamily="34" charset="0"/>
              </a:rPr>
              <a:t>tonnes</a:t>
            </a:r>
            <a:r>
              <a:rPr lang="en-US" sz="1900" dirty="0">
                <a:solidFill>
                  <a:srgbClr val="002060"/>
                </a:solidFill>
                <a:latin typeface="Bahnschrift SemiBold Condensed" pitchFamily="34" charset="0"/>
              </a:rPr>
              <a:t>/day) and medium (100 to 500 </a:t>
            </a:r>
            <a:r>
              <a:rPr lang="en-US" sz="1900" dirty="0" err="1">
                <a:solidFill>
                  <a:srgbClr val="002060"/>
                </a:solidFill>
                <a:latin typeface="Bahnschrift SemiBold Condensed" pitchFamily="34" charset="0"/>
              </a:rPr>
              <a:t>tonnes</a:t>
            </a:r>
            <a:r>
              <a:rPr lang="en-US" sz="1900" dirty="0">
                <a:solidFill>
                  <a:srgbClr val="002060"/>
                </a:solidFill>
                <a:latin typeface="Bahnschrift SemiBold Condensed" pitchFamily="34" charset="0"/>
              </a:rPr>
              <a:t>/day). Depending on weather, site aesthetics and environmental concerns, transfer operations of this size may be located either indoor or outdoor. </a:t>
            </a:r>
          </a:p>
          <a:p>
            <a:pPr algn="just"/>
            <a:r>
              <a:rPr lang="en-US" sz="1900" dirty="0">
                <a:solidFill>
                  <a:srgbClr val="002060"/>
                </a:solidFill>
                <a:latin typeface="Bahnschrift SemiBold Condensed" pitchFamily="34" charset="0"/>
              </a:rPr>
              <a:t>More complex small transfer stations are usually attended during hours of operation and may include some simple waste and materials processing facilities. For example, it includes a recyclable material separation and processing centre. </a:t>
            </a:r>
          </a:p>
          <a:p>
            <a:pPr algn="just"/>
            <a:r>
              <a:rPr lang="en-US" sz="1900" dirty="0">
                <a:solidFill>
                  <a:srgbClr val="002060"/>
                </a:solidFill>
                <a:latin typeface="Bahnschrift SemiBold Condensed" pitchFamily="34" charset="0"/>
              </a:rPr>
              <a:t>The required overall station capacity (i.e., the number and size of containers) depends on the size and population density of the area served and the frequency of collection. </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629950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D2084-6DDF-41DA-BDC9-D0B814A74C8E}"/>
              </a:ext>
            </a:extLst>
          </p:cNvPr>
          <p:cNvSpPr>
            <a:spLocks noGrp="1"/>
          </p:cNvSpPr>
          <p:nvPr>
            <p:ph type="title"/>
          </p:nvPr>
        </p:nvSpPr>
        <p:spPr>
          <a:xfrm>
            <a:off x="571472" y="0"/>
            <a:ext cx="7886700" cy="1325563"/>
          </a:xfrm>
        </p:spPr>
        <p:txBody>
          <a:bodyPr>
            <a:normAutofit/>
          </a:bodyPr>
          <a:lstStyle/>
          <a:p>
            <a:r>
              <a:rPr lang="en-US" dirty="0" smtClean="0">
                <a:cs typeface="Times New Roman" panose="02020603050405020304" pitchFamily="18" charset="0"/>
              </a:rPr>
              <a:t>TYPES OF TRANSFER STATION</a:t>
            </a:r>
            <a:endParaRPr lang="en-US"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562FD36-B976-45A7-9650-640AD53CC9DE}"/>
              </a:ext>
            </a:extLst>
          </p:cNvPr>
          <p:cNvSpPr>
            <a:spLocks noGrp="1"/>
          </p:cNvSpPr>
          <p:nvPr>
            <p:ph idx="1"/>
          </p:nvPr>
        </p:nvSpPr>
        <p:spPr>
          <a:xfrm>
            <a:off x="214282" y="1071546"/>
            <a:ext cx="8715436" cy="5500726"/>
          </a:xfrm>
        </p:spPr>
        <p:txBody>
          <a:bodyPr>
            <a:normAutofit/>
          </a:bodyPr>
          <a:lstStyle/>
          <a:p>
            <a:pPr marL="0" indent="0" algn="just">
              <a:buNone/>
            </a:pPr>
            <a:r>
              <a:rPr lang="en-US" sz="1800" dirty="0" smtClean="0">
                <a:solidFill>
                  <a:srgbClr val="C00000"/>
                </a:solidFill>
                <a:latin typeface="Bahnschrift SemiBold Condensed" pitchFamily="34" charset="0"/>
              </a:rPr>
              <a:t>Large Transfer stations: </a:t>
            </a:r>
            <a:endParaRPr lang="en-US" sz="1800" b="0" i="0" u="none" strike="noStrike" baseline="0" dirty="0" smtClean="0">
              <a:solidFill>
                <a:srgbClr val="C00000"/>
              </a:solidFill>
              <a:latin typeface="Bahnschrift SemiBold Condensed" pitchFamily="34" charset="0"/>
            </a:endParaRPr>
          </a:p>
          <a:p>
            <a:pPr marL="0" indent="0" algn="just">
              <a:buNone/>
            </a:pPr>
            <a:r>
              <a:rPr lang="en-US" sz="1800" b="0" i="0" u="none" strike="noStrike" baseline="0" dirty="0" smtClean="0">
                <a:solidFill>
                  <a:srgbClr val="002060"/>
                </a:solidFill>
                <a:latin typeface="Bahnschrift SemiBold Condensed" pitchFamily="34" charset="0"/>
              </a:rPr>
              <a:t>These </a:t>
            </a:r>
            <a:r>
              <a:rPr lang="en-US" sz="1800" b="0" i="0" u="none" strike="noStrike" baseline="0" dirty="0">
                <a:solidFill>
                  <a:srgbClr val="002060"/>
                </a:solidFill>
                <a:latin typeface="Bahnschrift SemiBold Condensed" pitchFamily="34" charset="0"/>
              </a:rPr>
              <a:t>are designed for heavy commercial use by private and municipal collection vehicles. The typical operational procedure for a larger station is as follows: </a:t>
            </a:r>
          </a:p>
          <a:p>
            <a:pPr algn="just"/>
            <a:r>
              <a:rPr lang="en-US" sz="1800" b="0" i="0" u="none" strike="noStrike" baseline="0" dirty="0">
                <a:solidFill>
                  <a:srgbClr val="002060"/>
                </a:solidFill>
                <a:latin typeface="Bahnschrift SemiBold Condensed" pitchFamily="34" charset="0"/>
              </a:rPr>
              <a:t>when collection vehicles arrive at the site, they are checked in for billing, weighed and directed to the appropriate dumping area.</a:t>
            </a:r>
          </a:p>
          <a:p>
            <a:pPr algn="just"/>
            <a:r>
              <a:rPr lang="en-US" sz="1800" b="0" i="0" u="none" strike="noStrike" baseline="0" dirty="0">
                <a:solidFill>
                  <a:srgbClr val="002060"/>
                </a:solidFill>
                <a:latin typeface="Bahnschrift SemiBold Condensed" pitchFamily="34" charset="0"/>
              </a:rPr>
              <a:t>collection vehicles travel to the dumping area and empty the wastes into a waiting trailer, a pit or a platform.</a:t>
            </a:r>
          </a:p>
          <a:p>
            <a:pPr algn="just"/>
            <a:r>
              <a:rPr lang="en-US" sz="1800" b="0" i="0" u="none" strike="noStrike" baseline="0" dirty="0">
                <a:solidFill>
                  <a:srgbClr val="002060"/>
                </a:solidFill>
                <a:latin typeface="Bahnschrift SemiBold Condensed" pitchFamily="34" charset="0"/>
              </a:rPr>
              <a:t>after unloading, the collection vehicle leaves the site, and there is no need to weigh the departing vehicle, if its weight (empty) is known.</a:t>
            </a:r>
          </a:p>
          <a:p>
            <a:pPr algn="just"/>
            <a:r>
              <a:rPr lang="en-US" sz="1800" b="0" i="0" u="none" strike="noStrike" baseline="0" dirty="0">
                <a:solidFill>
                  <a:srgbClr val="002060"/>
                </a:solidFill>
                <a:latin typeface="Bahnschrift SemiBold Condensed" pitchFamily="34" charset="0"/>
              </a:rPr>
              <a:t>Transfer vehicles are weighed either during or after loading. If weighed during loading, trailers can be more consistently loaded to just under maximum legal weights and this </a:t>
            </a:r>
            <a:r>
              <a:rPr lang="en-US" sz="1800" b="0" i="0" u="none" strike="noStrike" baseline="0" dirty="0" smtClean="0">
                <a:solidFill>
                  <a:srgbClr val="002060"/>
                </a:solidFill>
                <a:latin typeface="Bahnschrift SemiBold Condensed" pitchFamily="34" charset="0"/>
              </a:rPr>
              <a:t>maximizes </a:t>
            </a:r>
            <a:r>
              <a:rPr lang="en-US" sz="1800" b="0" i="0" u="none" strike="noStrike" baseline="0" dirty="0">
                <a:solidFill>
                  <a:srgbClr val="002060"/>
                </a:solidFill>
                <a:latin typeface="Bahnschrift SemiBold Condensed" pitchFamily="34" charset="0"/>
              </a:rPr>
              <a:t>payloads and </a:t>
            </a:r>
            <a:r>
              <a:rPr lang="en-US" sz="1800" b="0" i="0" u="none" strike="noStrike" baseline="0" dirty="0" err="1">
                <a:solidFill>
                  <a:srgbClr val="002060"/>
                </a:solidFill>
                <a:latin typeface="Bahnschrift SemiBold Condensed" pitchFamily="34" charset="0"/>
              </a:rPr>
              <a:t>minimises</a:t>
            </a:r>
            <a:r>
              <a:rPr lang="en-US" sz="1800" b="0" i="0" u="none" strike="noStrike" baseline="0" dirty="0">
                <a:solidFill>
                  <a:srgbClr val="002060"/>
                </a:solidFill>
                <a:latin typeface="Bahnschrift SemiBold Condensed" pitchFamily="34" charset="0"/>
              </a:rPr>
              <a:t> weight violations. </a:t>
            </a:r>
          </a:p>
          <a:p>
            <a:pPr marL="0" indent="0">
              <a:buNone/>
            </a:pPr>
            <a:endParaRPr lang="en-US" dirty="0"/>
          </a:p>
        </p:txBody>
      </p:sp>
    </p:spTree>
    <p:extLst>
      <p:ext uri="{BB962C8B-B14F-4D97-AF65-F5344CB8AC3E}">
        <p14:creationId xmlns:p14="http://schemas.microsoft.com/office/powerpoint/2010/main" val="38830570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392EE-EAE6-403A-8C36-1CBF9D234D1D}"/>
              </a:ext>
            </a:extLst>
          </p:cNvPr>
          <p:cNvSpPr>
            <a:spLocks noGrp="1"/>
          </p:cNvSpPr>
          <p:nvPr>
            <p:ph type="title"/>
          </p:nvPr>
        </p:nvSpPr>
        <p:spPr>
          <a:xfrm>
            <a:off x="-285784" y="227920"/>
            <a:ext cx="9429784" cy="1129378"/>
          </a:xfrm>
        </p:spPr>
        <p:txBody>
          <a:bodyPr>
            <a:normAutofit fontScale="90000"/>
          </a:bodyPr>
          <a:lstStyle/>
          <a:p>
            <a:r>
              <a:rPr lang="en-US" sz="4400" b="1" u="none" strike="noStrike" baseline="0" dirty="0" smtClean="0">
                <a:cs typeface="Times New Roman" panose="02020603050405020304" pitchFamily="18" charset="0"/>
              </a:rPr>
              <a:t>DESIGNS FOR LARGER TRANSFER OPERATIONS </a:t>
            </a:r>
            <a:r>
              <a:rPr lang="en-US" sz="4400" b="0" i="0" u="none" strike="noStrike" baseline="0" dirty="0">
                <a:solidFill>
                  <a:srgbClr val="000000"/>
                </a:solidFill>
                <a:latin typeface="Arial" panose="020B0604020202020204" pitchFamily="34" charset="0"/>
              </a:rPr>
              <a:t/>
            </a:r>
            <a:br>
              <a:rPr lang="en-US" sz="4400" b="0" i="0" u="none" strike="noStrike" baseline="0" dirty="0">
                <a:solidFill>
                  <a:srgbClr val="000000"/>
                </a:solidFill>
                <a:latin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85C6BEE5-8009-41C0-9C89-8033AF5D24D8}"/>
              </a:ext>
            </a:extLst>
          </p:cNvPr>
          <p:cNvSpPr>
            <a:spLocks noGrp="1"/>
          </p:cNvSpPr>
          <p:nvPr>
            <p:ph idx="1"/>
          </p:nvPr>
        </p:nvSpPr>
        <p:spPr>
          <a:xfrm>
            <a:off x="0" y="1142984"/>
            <a:ext cx="9144000" cy="5715016"/>
          </a:xfrm>
        </p:spPr>
        <p:txBody>
          <a:bodyPr>
            <a:normAutofit fontScale="92500"/>
          </a:bodyPr>
          <a:lstStyle/>
          <a:p>
            <a:pPr algn="just"/>
            <a:r>
              <a:rPr lang="en-US" sz="1800" b="0" i="0" u="none" strike="noStrike" baseline="0" dirty="0">
                <a:solidFill>
                  <a:srgbClr val="002060"/>
                </a:solidFill>
                <a:latin typeface="Bahnschrift SemiBold Condensed" pitchFamily="34" charset="0"/>
              </a:rPr>
              <a:t>Several different designs for larger transfer operations are common, depending on the transfer distance and vehicle type. Most designs, however, fall into one of the following three categories: </a:t>
            </a:r>
          </a:p>
          <a:p>
            <a:pPr marL="0" indent="0" algn="just">
              <a:buNone/>
            </a:pPr>
            <a:r>
              <a:rPr lang="en-US" sz="2400" b="1" i="0" u="none" strike="noStrike" baseline="0" dirty="0">
                <a:solidFill>
                  <a:srgbClr val="C00000"/>
                </a:solidFill>
                <a:latin typeface="Bahnschrift SemiBold Condensed" pitchFamily="34" charset="0"/>
              </a:rPr>
              <a:t>Direct-discharge non-compaction station: </a:t>
            </a:r>
          </a:p>
          <a:p>
            <a:pPr algn="just"/>
            <a:r>
              <a:rPr lang="en-US" sz="1800" b="0" i="0" u="none" strike="noStrike" baseline="0" dirty="0">
                <a:solidFill>
                  <a:srgbClr val="002060"/>
                </a:solidFill>
                <a:latin typeface="Bahnschrift SemiBold Condensed" pitchFamily="34" charset="0"/>
              </a:rPr>
              <a:t>In these stations, waste is dumped directly from collection vehicle into waiting transfer trailers and is generally designed with two main operating floors.</a:t>
            </a:r>
          </a:p>
          <a:p>
            <a:pPr algn="just"/>
            <a:r>
              <a:rPr lang="en-US" sz="1800" b="0" i="0" u="none" strike="noStrike" baseline="0" dirty="0">
                <a:solidFill>
                  <a:srgbClr val="002060"/>
                </a:solidFill>
                <a:latin typeface="Bahnschrift SemiBold Condensed" pitchFamily="34" charset="0"/>
              </a:rPr>
              <a:t> In the transfer operation, wastes are dumped directly from collection vehicles (on the top floor) through a hopper and into open top trailers on the lower floor. </a:t>
            </a:r>
          </a:p>
          <a:p>
            <a:pPr algn="just"/>
            <a:r>
              <a:rPr lang="en-US" sz="1800" b="0" i="0" u="none" strike="noStrike" baseline="0" dirty="0">
                <a:solidFill>
                  <a:srgbClr val="002060"/>
                </a:solidFill>
                <a:latin typeface="Bahnschrift SemiBold Condensed" pitchFamily="34" charset="0"/>
              </a:rPr>
              <a:t>The trailers are often positioned on scales so that dumping can be stopped when the maximum payload is reached. </a:t>
            </a:r>
          </a:p>
          <a:p>
            <a:pPr algn="just"/>
            <a:r>
              <a:rPr lang="en-US" sz="1800" b="0" i="0" u="none" strike="noStrike" baseline="0" dirty="0">
                <a:solidFill>
                  <a:srgbClr val="002060"/>
                </a:solidFill>
                <a:latin typeface="Bahnschrift SemiBold Condensed" pitchFamily="34" charset="0"/>
              </a:rPr>
              <a:t>A stationary crane with a bucket is often used to distribute the waste in the trailer. After loading, a cover or tarpaulin is placed over the trailer top. </a:t>
            </a:r>
          </a:p>
          <a:p>
            <a:pPr algn="just"/>
            <a:r>
              <a:rPr lang="en-US" sz="1800" b="0" i="0" u="none" strike="noStrike" baseline="0" dirty="0">
                <a:solidFill>
                  <a:srgbClr val="002060"/>
                </a:solidFill>
                <a:latin typeface="Bahnschrift SemiBold Condensed" pitchFamily="34" charset="0"/>
              </a:rPr>
              <a:t>However, some provision for waste storage during peak time or system interruptions should be developed. Because of the use of little hydraulic equipment, a shutdown is unlikely and this station minimizes handling of waste. </a:t>
            </a:r>
            <a:endParaRPr lang="en-US" dirty="0">
              <a:solidFill>
                <a:srgbClr val="002060"/>
              </a:solidFill>
              <a:latin typeface="Bahnschrift SemiBold Condensed" pitchFamily="34" charset="0"/>
            </a:endParaRPr>
          </a:p>
        </p:txBody>
      </p:sp>
    </p:spTree>
    <p:extLst>
      <p:ext uri="{BB962C8B-B14F-4D97-AF65-F5344CB8AC3E}">
        <p14:creationId xmlns:p14="http://schemas.microsoft.com/office/powerpoint/2010/main" val="33692970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A39A9-EA22-4150-B429-6EAD35E8322D}"/>
              </a:ext>
            </a:extLst>
          </p:cNvPr>
          <p:cNvSpPr>
            <a:spLocks noGrp="1"/>
          </p:cNvSpPr>
          <p:nvPr>
            <p:ph type="title"/>
          </p:nvPr>
        </p:nvSpPr>
        <p:spPr/>
        <p:txBody>
          <a:bodyPr>
            <a:normAutofit fontScale="90000"/>
          </a:bodyPr>
          <a:lstStyle/>
          <a:p>
            <a:r>
              <a:rPr lang="en-US" sz="4400" b="1" i="0" u="none" strike="noStrike" baseline="0" dirty="0" smtClean="0">
                <a:cs typeface="Times New Roman" panose="02020603050405020304" pitchFamily="18" charset="0"/>
              </a:rPr>
              <a:t>PLATFORM/PIT NON-COMPACTION STATION: </a:t>
            </a:r>
            <a:r>
              <a:rPr lang="en-US" sz="4400" b="1" i="0" u="none" strike="noStrike" baseline="0" dirty="0">
                <a:solidFill>
                  <a:srgbClr val="000000"/>
                </a:solidFill>
                <a:latin typeface="Arial" panose="020B0604020202020204" pitchFamily="34" charset="0"/>
              </a:rPr>
              <a:t/>
            </a:r>
            <a:br>
              <a:rPr lang="en-US" sz="4400" b="1" i="0" u="none" strike="noStrike" baseline="0" dirty="0">
                <a:solidFill>
                  <a:srgbClr val="000000"/>
                </a:solidFill>
                <a:latin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BCBEE073-5308-49B3-914E-666CBD4B5A79}"/>
              </a:ext>
            </a:extLst>
          </p:cNvPr>
          <p:cNvSpPr>
            <a:spLocks noGrp="1"/>
          </p:cNvSpPr>
          <p:nvPr>
            <p:ph idx="1"/>
          </p:nvPr>
        </p:nvSpPr>
        <p:spPr>
          <a:xfrm>
            <a:off x="214282" y="1142984"/>
            <a:ext cx="8715436" cy="5429288"/>
          </a:xfrm>
        </p:spPr>
        <p:txBody>
          <a:bodyPr>
            <a:normAutofit/>
          </a:bodyPr>
          <a:lstStyle/>
          <a:p>
            <a:pPr algn="just"/>
            <a:r>
              <a:rPr lang="en-US" sz="2000" b="0" i="0" u="none" strike="noStrike" baseline="0" dirty="0">
                <a:solidFill>
                  <a:srgbClr val="002060"/>
                </a:solidFill>
                <a:latin typeface="Bahnschrift SemiBold Condensed" pitchFamily="34" charset="0"/>
              </a:rPr>
              <a:t>In this arrangement, the collection vehicles dump their wastes onto a platform or into a pit using waste handling equipment, where wastes can be temporarily stored, and if desired, picked through for recyclables or unacceptable materials. </a:t>
            </a:r>
          </a:p>
          <a:p>
            <a:pPr algn="just"/>
            <a:r>
              <a:rPr lang="en-US" sz="2000" b="0" i="0" u="none" strike="noStrike" baseline="0" dirty="0">
                <a:solidFill>
                  <a:srgbClr val="002060"/>
                </a:solidFill>
                <a:latin typeface="Bahnschrift SemiBold Condensed" pitchFamily="34" charset="0"/>
              </a:rPr>
              <a:t>The waste is then pushed into open-top trailers, usually by front-end loaders. Like direct discharge stations, platform stations have two levels. If a pit is used, however, the station has three levels. </a:t>
            </a:r>
          </a:p>
          <a:p>
            <a:pPr algn="just"/>
            <a:r>
              <a:rPr lang="en-US" sz="2000" b="0" i="0" u="none" strike="noStrike" baseline="0" dirty="0">
                <a:solidFill>
                  <a:srgbClr val="002060"/>
                </a:solidFill>
                <a:latin typeface="Bahnschrift SemiBold Condensed" pitchFamily="34" charset="0"/>
              </a:rPr>
              <a:t>A major advantage of these stations is that they provide temporary storage, which allows peak inflow of wastes to be levelled out over a longer period. </a:t>
            </a:r>
          </a:p>
          <a:p>
            <a:pPr algn="just"/>
            <a:r>
              <a:rPr lang="en-US" sz="2000" b="0" i="0" u="none" strike="noStrike" baseline="0" dirty="0">
                <a:solidFill>
                  <a:srgbClr val="002060"/>
                </a:solidFill>
                <a:latin typeface="Bahnschrift SemiBold Condensed" pitchFamily="34" charset="0"/>
              </a:rPr>
              <a:t>Construction costs for this type of facility are usually higher because of the increased floor space. This station provides convenient and efficient storage area and due to simplicity of operation and equipment, the potential for station shutdown is less. </a:t>
            </a:r>
            <a:endParaRPr lang="en-US" sz="2000" dirty="0">
              <a:solidFill>
                <a:srgbClr val="002060"/>
              </a:solidFill>
              <a:latin typeface="Bahnschrift SemiBold Condensed" pitchFamily="34" charset="0"/>
            </a:endParaRPr>
          </a:p>
        </p:txBody>
      </p:sp>
    </p:spTree>
    <p:extLst>
      <p:ext uri="{BB962C8B-B14F-4D97-AF65-F5344CB8AC3E}">
        <p14:creationId xmlns:p14="http://schemas.microsoft.com/office/powerpoint/2010/main" val="19335561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5327B-DC36-443D-9377-08B152F4553D}"/>
              </a:ext>
            </a:extLst>
          </p:cNvPr>
          <p:cNvSpPr>
            <a:spLocks noGrp="1"/>
          </p:cNvSpPr>
          <p:nvPr>
            <p:ph type="title"/>
          </p:nvPr>
        </p:nvSpPr>
        <p:spPr>
          <a:xfrm>
            <a:off x="628650" y="365126"/>
            <a:ext cx="7886700" cy="391959"/>
          </a:xfrm>
        </p:spPr>
        <p:txBody>
          <a:bodyPr>
            <a:normAutofit fontScale="90000"/>
          </a:bodyPr>
          <a:lstStyle/>
          <a:p>
            <a:r>
              <a:rPr lang="en-US" dirty="0" smtClean="0">
                <a:cs typeface="Times New Roman" panose="02020603050405020304" pitchFamily="18" charset="0"/>
              </a:rPr>
              <a:t>PLATFORM/PIT NON-COMPACTION STATION:</a:t>
            </a:r>
            <a:endParaRPr lang="en-US" dirty="0"/>
          </a:p>
        </p:txBody>
      </p:sp>
      <p:sp>
        <p:nvSpPr>
          <p:cNvPr id="3" name="Content Placeholder 2">
            <a:extLst>
              <a:ext uri="{FF2B5EF4-FFF2-40B4-BE49-F238E27FC236}">
                <a16:creationId xmlns:a16="http://schemas.microsoft.com/office/drawing/2014/main" id="{5FB6D125-3681-416F-8F1E-0178FED448C1}"/>
              </a:ext>
            </a:extLst>
          </p:cNvPr>
          <p:cNvSpPr>
            <a:spLocks noGrp="1"/>
          </p:cNvSpPr>
          <p:nvPr>
            <p:ph idx="1"/>
          </p:nvPr>
        </p:nvSpPr>
        <p:spPr>
          <a:xfrm>
            <a:off x="214282" y="1071546"/>
            <a:ext cx="8715436" cy="5429288"/>
          </a:xfrm>
        </p:spPr>
        <p:txBody>
          <a:bodyPr>
            <a:normAutofit fontScale="92500" lnSpcReduction="10000"/>
          </a:bodyPr>
          <a:lstStyle/>
          <a:p>
            <a:r>
              <a:rPr lang="en-US" sz="3200" b="1" i="0" u="none" strike="noStrike" baseline="0" dirty="0">
                <a:solidFill>
                  <a:srgbClr val="C00000"/>
                </a:solidFill>
                <a:latin typeface="Bahnschrift SemiBold Condensed" pitchFamily="34" charset="0"/>
              </a:rPr>
              <a:t>Compaction station: </a:t>
            </a:r>
          </a:p>
          <a:p>
            <a:pPr algn="just"/>
            <a:r>
              <a:rPr lang="en-US" sz="1900" b="0" i="0" u="none" strike="noStrike" baseline="0" dirty="0">
                <a:solidFill>
                  <a:srgbClr val="002060"/>
                </a:solidFill>
                <a:latin typeface="Bahnschrift SemiBold Condensed" pitchFamily="34" charset="0"/>
              </a:rPr>
              <a:t>In this type of station, the mechanical equipment is used to increase the density of wastes before they are transferred.</a:t>
            </a:r>
          </a:p>
          <a:p>
            <a:pPr algn="just"/>
            <a:r>
              <a:rPr lang="en-US" sz="1900" b="0" i="0" u="none" strike="noStrike" baseline="0" dirty="0">
                <a:solidFill>
                  <a:srgbClr val="002060"/>
                </a:solidFill>
                <a:latin typeface="Bahnschrift SemiBold Condensed" pitchFamily="34" charset="0"/>
              </a:rPr>
              <a:t> The most common type of compaction station uses a hydraulically powered compactor to compress wastes.</a:t>
            </a:r>
          </a:p>
          <a:p>
            <a:pPr algn="just"/>
            <a:r>
              <a:rPr lang="en-US" sz="1900" b="0" i="0" u="none" strike="noStrike" baseline="0" dirty="0">
                <a:solidFill>
                  <a:srgbClr val="002060"/>
                </a:solidFill>
                <a:latin typeface="Bahnschrift SemiBold Condensed" pitchFamily="34" charset="0"/>
              </a:rPr>
              <a:t> Wastes are fed into the compactor through a chute, either directly from collection trucks or after intermediate use of a pit.</a:t>
            </a:r>
          </a:p>
          <a:p>
            <a:pPr algn="just"/>
            <a:r>
              <a:rPr lang="en-US" sz="1900" b="0" i="0" u="none" strike="noStrike" baseline="0" dirty="0">
                <a:solidFill>
                  <a:srgbClr val="002060"/>
                </a:solidFill>
                <a:latin typeface="Bahnschrift SemiBold Condensed" pitchFamily="34" charset="0"/>
              </a:rPr>
              <a:t> The hydraulic ram of the compactor pushes waste into the transfer trailer, which is usually mechanically linked to the compactor (EPA, 1995). Compaction stations are used when: </a:t>
            </a:r>
          </a:p>
          <a:p>
            <a:pPr algn="just"/>
            <a:r>
              <a:rPr lang="en-US" sz="1900" b="0" i="0" u="none" strike="noStrike" baseline="0" dirty="0">
                <a:solidFill>
                  <a:srgbClr val="002060"/>
                </a:solidFill>
                <a:latin typeface="Bahnschrift SemiBold Condensed" pitchFamily="34" charset="0"/>
              </a:rPr>
              <a:t>wastes must be baled for shipment; </a:t>
            </a:r>
          </a:p>
          <a:p>
            <a:pPr algn="just"/>
            <a:r>
              <a:rPr lang="en-US" sz="1900" b="0" i="0" u="none" strike="noStrike" baseline="0" dirty="0">
                <a:solidFill>
                  <a:srgbClr val="002060"/>
                </a:solidFill>
                <a:latin typeface="Bahnschrift SemiBold Condensed" pitchFamily="34" charset="0"/>
              </a:rPr>
              <a:t>open-top trailers cannot be used because of size restrictions; </a:t>
            </a:r>
          </a:p>
          <a:p>
            <a:pPr algn="just"/>
            <a:r>
              <a:rPr lang="en-US" sz="1900" b="0" i="0" u="none" strike="noStrike" baseline="0" dirty="0">
                <a:solidFill>
                  <a:srgbClr val="002060"/>
                </a:solidFill>
                <a:latin typeface="Bahnschrift SemiBold Condensed" pitchFamily="34" charset="0"/>
              </a:rPr>
              <a:t>site topography or layout does not accommodate a multi-level building.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91368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07B5C-8F59-4FDD-AA3B-0D9E518D1B27}"/>
              </a:ext>
            </a:extLst>
          </p:cNvPr>
          <p:cNvSpPr>
            <a:spLocks noGrp="1"/>
          </p:cNvSpPr>
          <p:nvPr>
            <p:ph type="title"/>
          </p:nvPr>
        </p:nvSpPr>
        <p:spPr/>
        <p:txBody>
          <a:bodyPr>
            <a:normAutofit/>
          </a:bodyPr>
          <a:lstStyle/>
          <a:p>
            <a:r>
              <a:rPr lang="en-US" sz="4400"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a16="http://schemas.microsoft.com/office/drawing/2014/main" id="{1D2C327B-950A-4BBF-845C-0154B89B0B19}"/>
              </a:ext>
            </a:extLst>
          </p:cNvPr>
          <p:cNvSpPr>
            <a:spLocks noGrp="1"/>
          </p:cNvSpPr>
          <p:nvPr>
            <p:ph idx="1"/>
          </p:nvPr>
        </p:nvSpPr>
        <p:spPr>
          <a:xfrm>
            <a:off x="0" y="1071546"/>
            <a:ext cx="9144000" cy="5390379"/>
          </a:xfrm>
        </p:spPr>
        <p:txBody>
          <a:bodyPr>
            <a:noAutofit/>
          </a:bodyPr>
          <a:lstStyle/>
          <a:p>
            <a:pPr algn="just"/>
            <a:r>
              <a:rPr lang="en-US" sz="2000" dirty="0" smtClean="0">
                <a:solidFill>
                  <a:srgbClr val="C00000"/>
                </a:solidFill>
                <a:latin typeface="Bahnschrift SemiBold Condensed" pitchFamily="34" charset="0"/>
              </a:rPr>
              <a:t>MOVEMENT OF COLLECTION CREW:</a:t>
            </a:r>
          </a:p>
          <a:p>
            <a:pPr algn="just"/>
            <a:r>
              <a:rPr lang="en-US" sz="1900" b="0" i="0" u="none" strike="noStrike" baseline="0" dirty="0" smtClean="0">
                <a:solidFill>
                  <a:srgbClr val="002060"/>
                </a:solidFill>
                <a:latin typeface="Bahnschrift SemiBold Condensed" pitchFamily="34" charset="0"/>
              </a:rPr>
              <a:t>In </a:t>
            </a:r>
            <a:r>
              <a:rPr lang="en-US" sz="1900" b="0" i="0" u="none" strike="noStrike" baseline="0" dirty="0">
                <a:solidFill>
                  <a:srgbClr val="002060"/>
                </a:solidFill>
                <a:latin typeface="Bahnschrift SemiBold Condensed" pitchFamily="34" charset="0"/>
              </a:rPr>
              <a:t>cultures such as India, Bangladesh, etc., solid waste collection is assigned to the lowest social group. </a:t>
            </a:r>
          </a:p>
          <a:p>
            <a:pPr algn="just"/>
            <a:r>
              <a:rPr lang="en-US" sz="1900" b="0" i="0" u="none" strike="noStrike" baseline="0" dirty="0">
                <a:solidFill>
                  <a:srgbClr val="002060"/>
                </a:solidFill>
                <a:latin typeface="Bahnschrift SemiBold Condensed" pitchFamily="34" charset="0"/>
              </a:rPr>
              <a:t>More often, the collection crew member accepts the job as a temporary position or stopgap arrangement, while looking for other jobs that are considered more respectable. </a:t>
            </a:r>
            <a:endParaRPr lang="en-US" sz="1900" dirty="0">
              <a:solidFill>
                <a:srgbClr val="002060"/>
              </a:solidFill>
              <a:latin typeface="Bahnschrift SemiBold Condensed" pitchFamily="34" charset="0"/>
            </a:endParaRPr>
          </a:p>
          <a:p>
            <a:pPr algn="just"/>
            <a:r>
              <a:rPr lang="en-US" sz="1900" b="0" i="0" u="none" strike="noStrike" baseline="0" dirty="0">
                <a:solidFill>
                  <a:srgbClr val="002060"/>
                </a:solidFill>
                <a:latin typeface="Bahnschrift SemiBold Condensed" pitchFamily="34" charset="0"/>
              </a:rPr>
              <a:t>Apart from this cultural problem, the attitude of some SWM authorities affects collection operation. </a:t>
            </a:r>
          </a:p>
          <a:p>
            <a:pPr algn="just"/>
            <a:r>
              <a:rPr lang="en-US" sz="1900" b="0" i="0" u="none" strike="noStrike" baseline="0" dirty="0">
                <a:solidFill>
                  <a:srgbClr val="002060"/>
                </a:solidFill>
                <a:latin typeface="Bahnschrift SemiBold Condensed" pitchFamily="34" charset="0"/>
              </a:rPr>
              <a:t>For example, some authorities still think that the collection of solid waste is mechanical, and therefore, the collection crew does not need any training to acquire special skills. </a:t>
            </a:r>
            <a:endParaRPr lang="en-US" sz="1900" dirty="0">
              <a:solidFill>
                <a:srgbClr val="002060"/>
              </a:solidFill>
              <a:latin typeface="Bahnschrift SemiBold Condensed" pitchFamily="34" charset="0"/>
            </a:endParaRPr>
          </a:p>
          <a:p>
            <a:pPr algn="just"/>
            <a:r>
              <a:rPr lang="en-US" sz="1900" b="0" i="0" u="none" strike="noStrike" baseline="0" dirty="0">
                <a:solidFill>
                  <a:srgbClr val="002060"/>
                </a:solidFill>
                <a:latin typeface="Bahnschrift SemiBold Condensed" pitchFamily="34" charset="0"/>
              </a:rPr>
              <a:t>As a result, when a new waste collector starts working, he or she is sent to the field without firm instruction concerning his or her duties, responsibilities and required skills. </a:t>
            </a:r>
          </a:p>
          <a:p>
            <a:pPr algn="just"/>
            <a:r>
              <a:rPr lang="en-US" sz="1900" b="0" i="0" u="none" strike="noStrike" baseline="0" dirty="0">
                <a:solidFill>
                  <a:srgbClr val="002060"/>
                </a:solidFill>
                <a:latin typeface="Bahnschrift SemiBold Condensed" pitchFamily="34" charset="0"/>
              </a:rPr>
              <a:t>For an effective collection operation, the collection team must properly be trained. </a:t>
            </a:r>
            <a:endParaRPr lang="en-US" sz="1900" dirty="0">
              <a:solidFill>
                <a:srgbClr val="002060"/>
              </a:solidFill>
              <a:latin typeface="Bahnschrift SemiBold Condensed" pitchFamily="34" charset="0"/>
            </a:endParaRPr>
          </a:p>
          <a:p>
            <a:pPr algn="just"/>
            <a:r>
              <a:rPr lang="en-US" sz="1900" b="0" i="0" u="none" strike="noStrike" baseline="0" dirty="0">
                <a:solidFill>
                  <a:srgbClr val="002060"/>
                </a:solidFill>
                <a:latin typeface="Bahnschrift SemiBold Condensed" pitchFamily="34" charset="0"/>
              </a:rPr>
              <a:t>The collection crew and the driver of the collection vehicle must, for example, work as a team, and this is important to maintain the team morale and a sense of social responsibility among these workers. </a:t>
            </a:r>
            <a:endParaRPr lang="en-US" sz="1900" dirty="0">
              <a:solidFill>
                <a:srgbClr val="002060"/>
              </a:solidFill>
              <a:latin typeface="Bahnschrift SemiBold Condensed" pitchFamily="34" charset="0"/>
            </a:endParaRPr>
          </a:p>
        </p:txBody>
      </p:sp>
    </p:spTree>
    <p:extLst>
      <p:ext uri="{BB962C8B-B14F-4D97-AF65-F5344CB8AC3E}">
        <p14:creationId xmlns:p14="http://schemas.microsoft.com/office/powerpoint/2010/main" val="3978765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0"/>
            <a:ext cx="8229600" cy="1143000"/>
          </a:xfrm>
        </p:spPr>
        <p:txBody>
          <a:bodyPr>
            <a:normAutofit fontScale="90000"/>
          </a:bodyPr>
          <a:lstStyle/>
          <a:p>
            <a:r>
              <a:rPr lang="en-IN" dirty="0" smtClean="0"/>
              <a:t>WASTE COLLECTION, STORAGE AND TRANSPORT</a:t>
            </a:r>
            <a:endParaRPr lang="en-IN" dirty="0"/>
          </a:p>
        </p:txBody>
      </p:sp>
      <p:sp>
        <p:nvSpPr>
          <p:cNvPr id="3" name="Content Placeholder 2"/>
          <p:cNvSpPr>
            <a:spLocks noGrp="1"/>
          </p:cNvSpPr>
          <p:nvPr>
            <p:ph idx="1"/>
          </p:nvPr>
        </p:nvSpPr>
        <p:spPr>
          <a:xfrm>
            <a:off x="0" y="1214422"/>
            <a:ext cx="9144000" cy="5643578"/>
          </a:xfrm>
        </p:spPr>
        <p:txBody>
          <a:bodyPr>
            <a:normAutofit fontScale="85000" lnSpcReduction="20000"/>
          </a:bodyPr>
          <a:lstStyle/>
          <a:p>
            <a:pPr algn="just"/>
            <a:r>
              <a:rPr lang="en-IN" dirty="0" smtClean="0">
                <a:latin typeface="Bahnschrift SemiBold Condensed" pitchFamily="34" charset="0"/>
              </a:rPr>
              <a:t>WHY SOLID WASTE COLLECTION IS REQUIRED ?</a:t>
            </a:r>
          </a:p>
          <a:p>
            <a:pPr algn="just"/>
            <a:r>
              <a:rPr lang="en-IN" dirty="0" smtClean="0">
                <a:solidFill>
                  <a:srgbClr val="C00000"/>
                </a:solidFill>
                <a:latin typeface="Bahnschrift SemiBold Condensed" pitchFamily="34" charset="0"/>
              </a:rPr>
              <a:t>Health of Citizens : </a:t>
            </a:r>
            <a:r>
              <a:rPr lang="en-IN" dirty="0" smtClean="0">
                <a:latin typeface="Bahnschrift SemiBold Condensed" pitchFamily="34" charset="0"/>
              </a:rPr>
              <a:t>Organic waste biodegrades quickly and releases pungent odours. The discharge of organic waste attracts flies, rats and other pests. These vectors spread diseases.</a:t>
            </a:r>
          </a:p>
          <a:p>
            <a:pPr algn="just"/>
            <a:r>
              <a:rPr lang="en-IN" dirty="0" smtClean="0">
                <a:solidFill>
                  <a:srgbClr val="C00000"/>
                </a:solidFill>
                <a:latin typeface="Bahnschrift SemiBold Condensed" pitchFamily="34" charset="0"/>
              </a:rPr>
              <a:t>Environmental Sustainability:  </a:t>
            </a:r>
            <a:r>
              <a:rPr lang="en-IN" dirty="0" smtClean="0">
                <a:latin typeface="Bahnschrift SemiBold Condensed" pitchFamily="34" charset="0"/>
              </a:rPr>
              <a:t>The water, air and physical environment have been affected due to bad management of solid waste. </a:t>
            </a:r>
          </a:p>
          <a:p>
            <a:pPr algn="just"/>
            <a:r>
              <a:rPr lang="en-IN" dirty="0" smtClean="0">
                <a:solidFill>
                  <a:srgbClr val="C00000"/>
                </a:solidFill>
                <a:latin typeface="Bahnschrift SemiBold Condensed" pitchFamily="34" charset="0"/>
              </a:rPr>
              <a:t>Beauty of the Area:  </a:t>
            </a:r>
            <a:r>
              <a:rPr lang="en-IN" dirty="0" smtClean="0">
                <a:latin typeface="Bahnschrift SemiBold Condensed" pitchFamily="34" charset="0"/>
              </a:rPr>
              <a:t>Improper solid waste management, not only threatens the natural beauty of water bodies, forest reserves, diversity-rich mountains and beaches but also cities and villages. Littering spoils the scenic beauty of the environment. </a:t>
            </a:r>
          </a:p>
          <a:p>
            <a:pPr algn="just"/>
            <a:r>
              <a:rPr lang="en-IN" dirty="0" smtClean="0">
                <a:solidFill>
                  <a:srgbClr val="C00000"/>
                </a:solidFill>
                <a:latin typeface="Bahnschrift SemiBold Condensed" pitchFamily="34" charset="0"/>
              </a:rPr>
              <a:t>Economic Development : </a:t>
            </a:r>
            <a:r>
              <a:rPr lang="en-IN" dirty="0" smtClean="0">
                <a:latin typeface="Bahnschrift SemiBold Condensed" pitchFamily="34" charset="0"/>
              </a:rPr>
              <a:t>Cleaner cities are better able to attract private investments and tourists</a:t>
            </a:r>
            <a:endParaRPr lang="en-IN" dirty="0">
              <a:latin typeface="Bahnschrift SemiBold Condensed"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4CDF9-F4F8-41C4-9CD3-871249D0CF09}"/>
              </a:ext>
            </a:extLst>
          </p:cNvPr>
          <p:cNvSpPr>
            <a:spLocks noGrp="1"/>
          </p:cNvSpPr>
          <p:nvPr>
            <p:ph type="title"/>
          </p:nvPr>
        </p:nvSpPr>
        <p:spPr>
          <a:xfrm>
            <a:off x="628650" y="365126"/>
            <a:ext cx="7886700" cy="779463"/>
          </a:xfrm>
        </p:spPr>
        <p:txBody>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a16="http://schemas.microsoft.com/office/drawing/2014/main" id="{63965DF1-0CC1-4922-9DDC-B8B4A6AAA9E5}"/>
              </a:ext>
            </a:extLst>
          </p:cNvPr>
          <p:cNvSpPr>
            <a:spLocks noGrp="1"/>
          </p:cNvSpPr>
          <p:nvPr>
            <p:ph idx="1"/>
          </p:nvPr>
        </p:nvSpPr>
        <p:spPr>
          <a:xfrm>
            <a:off x="0" y="1142984"/>
            <a:ext cx="9144000" cy="4351338"/>
          </a:xfrm>
        </p:spPr>
        <p:txBody>
          <a:bodyPr/>
          <a:lstStyle/>
          <a:p>
            <a:pPr algn="just"/>
            <a:r>
              <a:rPr lang="en-US" sz="2000" b="0" i="0" u="none" strike="noStrike" baseline="0" dirty="0">
                <a:solidFill>
                  <a:srgbClr val="002060"/>
                </a:solidFill>
                <a:latin typeface="Bahnschrift SemiBold Condensed" pitchFamily="34" charset="0"/>
              </a:rPr>
              <a:t>You must also note that the movement of collection crew, container location and vehicle stopping point affect collection system costs. </a:t>
            </a:r>
          </a:p>
          <a:p>
            <a:pPr algn="just"/>
            <a:r>
              <a:rPr lang="en-US" sz="2000" b="0" i="0" u="none" strike="noStrike" baseline="0" dirty="0">
                <a:solidFill>
                  <a:srgbClr val="002060"/>
                </a:solidFill>
                <a:latin typeface="Bahnschrift SemiBold Condensed" pitchFamily="34" charset="0"/>
              </a:rPr>
              <a:t>Figure highlights the distance the collection crew will have to walk, if it were to serve the farthest point first or serve the point closest to the vehicle</a:t>
            </a:r>
          </a:p>
          <a:p>
            <a:endParaRPr lang="en-US" sz="1800" dirty="0">
              <a:solidFill>
                <a:srgbClr val="000000"/>
              </a:solidFill>
              <a:latin typeface="Arial" panose="020B0604020202020204" pitchFamily="34" charset="0"/>
            </a:endParaRPr>
          </a:p>
          <a:p>
            <a:endParaRPr lang="en-US" dirty="0"/>
          </a:p>
        </p:txBody>
      </p:sp>
      <p:pic>
        <p:nvPicPr>
          <p:cNvPr id="5" name="Picture 4">
            <a:extLst>
              <a:ext uri="{FF2B5EF4-FFF2-40B4-BE49-F238E27FC236}">
                <a16:creationId xmlns:a16="http://schemas.microsoft.com/office/drawing/2014/main" id="{5534104A-FD53-47E8-9502-F0A62BD5A4A8}"/>
              </a:ext>
            </a:extLst>
          </p:cNvPr>
          <p:cNvPicPr>
            <a:picLocks noChangeAspect="1"/>
          </p:cNvPicPr>
          <p:nvPr/>
        </p:nvPicPr>
        <p:blipFill>
          <a:blip r:embed="rId2"/>
          <a:srcRect t="6944" b="12772"/>
          <a:stretch>
            <a:fillRect/>
          </a:stretch>
        </p:blipFill>
        <p:spPr>
          <a:xfrm>
            <a:off x="3214678" y="3214686"/>
            <a:ext cx="5821798" cy="3643314"/>
          </a:xfrm>
          <a:prstGeom prst="rect">
            <a:avLst/>
          </a:prstGeom>
        </p:spPr>
      </p:pic>
    </p:spTree>
    <p:extLst>
      <p:ext uri="{BB962C8B-B14F-4D97-AF65-F5344CB8AC3E}">
        <p14:creationId xmlns:p14="http://schemas.microsoft.com/office/powerpoint/2010/main" val="24884827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A1872-0F65-44CD-B1BE-65E64E1A32DF}"/>
              </a:ext>
            </a:extLst>
          </p:cNvPr>
          <p:cNvSpPr>
            <a:spLocks noGrp="1"/>
          </p:cNvSpPr>
          <p:nvPr>
            <p:ph type="title"/>
          </p:nvPr>
        </p:nvSpPr>
        <p:spPr/>
        <p:txBody>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a16="http://schemas.microsoft.com/office/drawing/2014/main" id="{CD71CAF8-6CBA-48FB-94D6-2C4D73D04118}"/>
              </a:ext>
            </a:extLst>
          </p:cNvPr>
          <p:cNvSpPr>
            <a:spLocks noGrp="1"/>
          </p:cNvSpPr>
          <p:nvPr>
            <p:ph idx="1"/>
          </p:nvPr>
        </p:nvSpPr>
        <p:spPr>
          <a:xfrm>
            <a:off x="0" y="1142984"/>
            <a:ext cx="9144000" cy="5429288"/>
          </a:xfrm>
        </p:spPr>
        <p:txBody>
          <a:bodyPr>
            <a:normAutofit lnSpcReduction="10000"/>
          </a:bodyPr>
          <a:lstStyle/>
          <a:p>
            <a:pPr algn="just"/>
            <a:r>
              <a:rPr lang="en-US" sz="1800" b="0" i="0" u="none" strike="noStrike" baseline="0" dirty="0">
                <a:solidFill>
                  <a:srgbClr val="002060"/>
                </a:solidFill>
                <a:latin typeface="Bahnschrift SemiBold Condensed" pitchFamily="34" charset="0"/>
              </a:rPr>
              <a:t>The difference may be one or two minutes per collection stop, but it matters with the number of stops the crew will take in a working shift. Multiplying the minutes by the total number of crew working and labour cost depicts the amount of labour hours lost in terms of monetary value. </a:t>
            </a:r>
          </a:p>
          <a:p>
            <a:pPr algn="just"/>
            <a:r>
              <a:rPr lang="en-US" sz="1800" dirty="0">
                <a:solidFill>
                  <a:srgbClr val="002060"/>
                </a:solidFill>
                <a:latin typeface="Bahnschrift SemiBold Condensed" pitchFamily="34" charset="0"/>
              </a:rPr>
              <a:t>Generally, familiarity of the crew with the collection area improves efficiency. For example, the driver becomes familiar with the traffic jams, potholes and other obstructions that he or she must avoid. </a:t>
            </a:r>
          </a:p>
          <a:p>
            <a:pPr algn="just"/>
            <a:r>
              <a:rPr lang="en-US" sz="1800" dirty="0">
                <a:solidFill>
                  <a:srgbClr val="002060"/>
                </a:solidFill>
                <a:latin typeface="Bahnschrift SemiBold Condensed" pitchFamily="34" charset="0"/>
              </a:rPr>
              <a:t>The crew is aware of the location of the containers and the vehicle stops. It is, therefore, important to assign each crew specific areas of responsibility. </a:t>
            </a:r>
          </a:p>
          <a:p>
            <a:pPr algn="just"/>
            <a:r>
              <a:rPr lang="en-US" sz="1800" dirty="0">
                <a:solidFill>
                  <a:srgbClr val="002060"/>
                </a:solidFill>
                <a:latin typeface="Bahnschrift SemiBold Condensed" pitchFamily="34" charset="0"/>
              </a:rPr>
              <a:t>Working together also establishes an understanding of the strong and weak points of the team members and efficient work sequences. </a:t>
            </a:r>
          </a:p>
          <a:p>
            <a:pPr algn="just"/>
            <a:r>
              <a:rPr lang="en-US" sz="1800" dirty="0">
                <a:solidFill>
                  <a:srgbClr val="002060"/>
                </a:solidFill>
                <a:latin typeface="Bahnschrift SemiBold Condensed" pitchFamily="34" charset="0"/>
              </a:rPr>
              <a:t>The collection operation must also observe a strict time schedule. Testing of new routes, new gadgets and vehicles is best carried out first in the laboratory and later in a pilot area. </a:t>
            </a:r>
          </a:p>
          <a:p>
            <a:pPr algn="just"/>
            <a:r>
              <a:rPr lang="en-US" sz="1800" dirty="0">
                <a:solidFill>
                  <a:srgbClr val="002060"/>
                </a:solidFill>
                <a:latin typeface="Bahnschrift SemiBold Condensed" pitchFamily="34" charset="0"/>
              </a:rPr>
              <a:t>Testing of a new sequence using the whole service area could result in disorder and breakdown of the solid waste collection system. Studies show that it takes two hours to recover for every hour of a failed system. </a:t>
            </a:r>
          </a:p>
        </p:txBody>
      </p:sp>
    </p:spTree>
    <p:extLst>
      <p:ext uri="{BB962C8B-B14F-4D97-AF65-F5344CB8AC3E}">
        <p14:creationId xmlns:p14="http://schemas.microsoft.com/office/powerpoint/2010/main" val="26633555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00510-F3FD-4918-9114-36DFA6E4443B}"/>
              </a:ext>
            </a:extLst>
          </p:cNvPr>
          <p:cNvSpPr>
            <a:spLocks noGrp="1"/>
          </p:cNvSpPr>
          <p:nvPr>
            <p:ph type="title"/>
          </p:nvPr>
        </p:nvSpPr>
        <p:spPr>
          <a:xfrm>
            <a:off x="714348" y="0"/>
            <a:ext cx="7886700" cy="1158875"/>
          </a:xfrm>
        </p:spPr>
        <p:txBody>
          <a:bodyPr>
            <a:normAutofit/>
          </a:bodyPr>
          <a:lstStyle/>
          <a:p>
            <a:r>
              <a:rPr lang="en-US" dirty="0" smtClean="0">
                <a:cs typeface="Times New Roman" panose="02020603050405020304" pitchFamily="18" charset="0"/>
              </a:rPr>
              <a:t>COLLECTION OPERATION </a:t>
            </a:r>
            <a:endParaRPr lang="en-US" b="1"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29A3161-3040-4390-AA3A-E26561E32138}"/>
              </a:ext>
            </a:extLst>
          </p:cNvPr>
          <p:cNvSpPr>
            <a:spLocks noGrp="1"/>
          </p:cNvSpPr>
          <p:nvPr>
            <p:ph idx="1"/>
          </p:nvPr>
        </p:nvSpPr>
        <p:spPr>
          <a:xfrm>
            <a:off x="214282" y="1214422"/>
            <a:ext cx="8929718" cy="5643578"/>
          </a:xfrm>
        </p:spPr>
        <p:txBody>
          <a:bodyPr>
            <a:normAutofit fontScale="92500"/>
          </a:bodyPr>
          <a:lstStyle/>
          <a:p>
            <a:pPr algn="just"/>
            <a:r>
              <a:rPr lang="en-US" sz="1800" dirty="0" smtClean="0">
                <a:solidFill>
                  <a:srgbClr val="C00000"/>
                </a:solidFill>
                <a:latin typeface="Bahnschrift SemiBold Condensed" pitchFamily="34" charset="0"/>
              </a:rPr>
              <a:t>Motion time measurement (MTM) technique :</a:t>
            </a:r>
            <a:endParaRPr lang="en-US" sz="1800" b="0" u="none" strike="noStrike" baseline="0" dirty="0" smtClean="0">
              <a:solidFill>
                <a:srgbClr val="C00000"/>
              </a:solidFill>
              <a:latin typeface="Bahnschrift SemiBold Condensed" pitchFamily="34" charset="0"/>
            </a:endParaRPr>
          </a:p>
          <a:p>
            <a:pPr algn="just"/>
            <a:r>
              <a:rPr lang="en-US" sz="1800" b="0" i="0" u="none" strike="noStrike" baseline="0" dirty="0" smtClean="0">
                <a:solidFill>
                  <a:srgbClr val="002060"/>
                </a:solidFill>
                <a:latin typeface="Bahnschrift SemiBold Condensed" pitchFamily="34" charset="0"/>
              </a:rPr>
              <a:t>Motion </a:t>
            </a:r>
            <a:r>
              <a:rPr lang="en-US" sz="1800" b="0" i="0" u="none" strike="noStrike" baseline="0" dirty="0">
                <a:solidFill>
                  <a:srgbClr val="002060"/>
                </a:solidFill>
                <a:latin typeface="Bahnschrift SemiBold Condensed" pitchFamily="34" charset="0"/>
              </a:rPr>
              <a:t>time measurement (MTM) studies are now an integral part of the standard procedure in the development of solid waste collection systems. </a:t>
            </a:r>
          </a:p>
          <a:p>
            <a:pPr algn="just"/>
            <a:r>
              <a:rPr lang="en-US" sz="1800" b="0" i="0" u="none" strike="noStrike" baseline="0" dirty="0">
                <a:solidFill>
                  <a:srgbClr val="002060"/>
                </a:solidFill>
                <a:latin typeface="Bahnschrift SemiBold Condensed" pitchFamily="34" charset="0"/>
              </a:rPr>
              <a:t>MTM is a technique to observe and estimate the movement of the collection crew with the help of stopwatches. </a:t>
            </a:r>
            <a:endParaRPr lang="en-US" sz="1800" dirty="0">
              <a:solidFill>
                <a:srgbClr val="002060"/>
              </a:solidFill>
              <a:latin typeface="Bahnschrift SemiBold Condensed" pitchFamily="34" charset="0"/>
            </a:endParaRPr>
          </a:p>
          <a:p>
            <a:pPr algn="just"/>
            <a:r>
              <a:rPr lang="en-US" sz="1800" b="0" i="0" u="none" strike="noStrike" baseline="0" dirty="0">
                <a:solidFill>
                  <a:srgbClr val="002060"/>
                </a:solidFill>
                <a:latin typeface="Bahnschrift SemiBold Condensed" pitchFamily="34" charset="0"/>
              </a:rPr>
              <a:t>The results thus gathered are tabulated to determine the best sequence of activities that workers must follow in order to complete a repetitive task in the shortest possible time. </a:t>
            </a:r>
          </a:p>
          <a:p>
            <a:pPr algn="just"/>
            <a:r>
              <a:rPr lang="en-US" sz="1800" dirty="0">
                <a:solidFill>
                  <a:srgbClr val="002060"/>
                </a:solidFill>
                <a:latin typeface="Bahnschrift SemiBold Condensed" pitchFamily="34" charset="0"/>
              </a:rPr>
              <a:t>MTM also helps in deciding the best combination of equipment to maintain a desired level of output, reduce health problems related to the repetitive work sequence and predict the effects of changes in materials handled. </a:t>
            </a:r>
          </a:p>
          <a:p>
            <a:pPr algn="just"/>
            <a:r>
              <a:rPr lang="en-US" sz="1800" dirty="0">
                <a:solidFill>
                  <a:srgbClr val="002060"/>
                </a:solidFill>
                <a:latin typeface="Bahnschrift SemiBold Condensed" pitchFamily="34" charset="0"/>
              </a:rPr>
              <a:t>Sophisticated MTM studies involve hidden or open video cameras at different collection stops to record, replay and study the operation sequence of the collection crew. </a:t>
            </a:r>
          </a:p>
          <a:p>
            <a:pPr algn="just"/>
            <a:r>
              <a:rPr lang="en-US" sz="1800" dirty="0">
                <a:solidFill>
                  <a:srgbClr val="002060"/>
                </a:solidFill>
                <a:latin typeface="Bahnschrift SemiBold Condensed" pitchFamily="34" charset="0"/>
              </a:rPr>
              <a:t>If the crew is conscious of being observed, they tend to work faster and reduce time wastage in unauthorized salvaging and other non-scheduled activities. </a:t>
            </a:r>
          </a:p>
        </p:txBody>
      </p:sp>
    </p:spTree>
    <p:extLst>
      <p:ext uri="{BB962C8B-B14F-4D97-AF65-F5344CB8AC3E}">
        <p14:creationId xmlns:p14="http://schemas.microsoft.com/office/powerpoint/2010/main" val="42761388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676B7-26FC-4FF0-9A4A-DCB1A8F72526}"/>
              </a:ext>
            </a:extLst>
          </p:cNvPr>
          <p:cNvSpPr>
            <a:spLocks noGrp="1"/>
          </p:cNvSpPr>
          <p:nvPr>
            <p:ph type="title"/>
          </p:nvPr>
        </p:nvSpPr>
        <p:spPr/>
        <p:txBody>
          <a:bodyPr>
            <a:normAutofit/>
          </a:bodyPr>
          <a:lstStyle/>
          <a:p>
            <a:r>
              <a:rPr lang="en-US" dirty="0" smtClean="0">
                <a:cs typeface="Times New Roman" panose="02020603050405020304" pitchFamily="18" charset="0"/>
              </a:rPr>
              <a:t>COLLECTION OPERATION </a:t>
            </a:r>
            <a:endParaRPr lang="en-US" dirty="0">
              <a:cs typeface="Times New Roman" panose="02020603050405020304" pitchFamily="18" charset="0"/>
            </a:endParaRPr>
          </a:p>
        </p:txBody>
      </p:sp>
      <p:sp>
        <p:nvSpPr>
          <p:cNvPr id="3" name="Content Placeholder 2">
            <a:extLst>
              <a:ext uri="{FF2B5EF4-FFF2-40B4-BE49-F238E27FC236}">
                <a16:creationId xmlns:a16="http://schemas.microsoft.com/office/drawing/2014/main" id="{8926FCAE-D7AC-48D2-8C1D-669A21A7F318}"/>
              </a:ext>
            </a:extLst>
          </p:cNvPr>
          <p:cNvSpPr>
            <a:spLocks noGrp="1"/>
          </p:cNvSpPr>
          <p:nvPr>
            <p:ph idx="1"/>
          </p:nvPr>
        </p:nvSpPr>
        <p:spPr>
          <a:xfrm>
            <a:off x="214282" y="1142984"/>
            <a:ext cx="8929718" cy="5429288"/>
          </a:xfrm>
        </p:spPr>
        <p:txBody>
          <a:bodyPr>
            <a:normAutofit/>
          </a:bodyPr>
          <a:lstStyle/>
          <a:p>
            <a:pPr algn="just"/>
            <a:r>
              <a:rPr lang="en-US" sz="1800" dirty="0" smtClean="0">
                <a:solidFill>
                  <a:srgbClr val="C00000"/>
                </a:solidFill>
                <a:latin typeface="Bahnschrift SemiBold Condensed" pitchFamily="34" charset="0"/>
              </a:rPr>
              <a:t>COLLECTION VEHICLE ROUTING: </a:t>
            </a:r>
            <a:endParaRPr lang="en-US" sz="1800" b="0" i="0" u="none" strike="noStrike" baseline="0" dirty="0" smtClean="0">
              <a:solidFill>
                <a:srgbClr val="C00000"/>
              </a:solidFill>
              <a:latin typeface="Bahnschrift SemiBold Condensed" pitchFamily="34" charset="0"/>
            </a:endParaRPr>
          </a:p>
          <a:p>
            <a:pPr algn="just"/>
            <a:r>
              <a:rPr lang="en-US" sz="1800" b="0" i="0" u="none" strike="noStrike" baseline="0" dirty="0" smtClean="0">
                <a:solidFill>
                  <a:srgbClr val="002060"/>
                </a:solidFill>
                <a:latin typeface="Bahnschrift SemiBold Condensed" pitchFamily="34" charset="0"/>
              </a:rPr>
              <a:t>Efficient </a:t>
            </a:r>
            <a:r>
              <a:rPr lang="en-US" sz="1800" b="0" i="0" u="none" strike="noStrike" baseline="0" dirty="0">
                <a:solidFill>
                  <a:srgbClr val="002060"/>
                </a:solidFill>
                <a:latin typeface="Bahnschrift SemiBold Condensed" pitchFamily="34" charset="0"/>
              </a:rPr>
              <a:t>routing and re-routing of solid waste collection vehicles can help decrease costs by reducing the labour expended for collection. Routing procedures usually consist of the following two separate components.</a:t>
            </a:r>
          </a:p>
          <a:p>
            <a:pPr marL="0" indent="0" algn="just"/>
            <a:r>
              <a:rPr lang="en-US" sz="1900" b="1" i="0" u="none" strike="noStrike" baseline="0" dirty="0">
                <a:solidFill>
                  <a:srgbClr val="C00000"/>
                </a:solidFill>
                <a:latin typeface="Bahnschrift SemiBold Condensed" pitchFamily="34" charset="0"/>
              </a:rPr>
              <a:t>Macro-routing: </a:t>
            </a:r>
            <a:endParaRPr lang="en-US" sz="1900" dirty="0">
              <a:solidFill>
                <a:srgbClr val="C00000"/>
              </a:solidFill>
              <a:latin typeface="Bahnschrift SemiBold Condensed" pitchFamily="34" charset="0"/>
            </a:endParaRPr>
          </a:p>
          <a:p>
            <a:pPr marL="0" indent="0" algn="just"/>
            <a:r>
              <a:rPr lang="en-US" sz="1800" b="0" i="0" u="none" strike="noStrike" baseline="0" dirty="0" smtClean="0">
                <a:solidFill>
                  <a:srgbClr val="002060"/>
                </a:solidFill>
                <a:latin typeface="Bahnschrift SemiBold Condensed" pitchFamily="34" charset="0"/>
              </a:rPr>
              <a:t> Macro-routing</a:t>
            </a:r>
            <a:r>
              <a:rPr lang="en-US" sz="1800" b="0" i="0" u="none" strike="noStrike" baseline="0" dirty="0">
                <a:solidFill>
                  <a:srgbClr val="002060"/>
                </a:solidFill>
                <a:latin typeface="Bahnschrift SemiBold Condensed" pitchFamily="34" charset="0"/>
              </a:rPr>
              <a:t>, also referred to as route-balancing, consists of dividing the total collection area into routes, sized in such a way as to represent a day’s collection for each crew. </a:t>
            </a:r>
          </a:p>
          <a:p>
            <a:pPr marL="0" indent="0" algn="just"/>
            <a:r>
              <a:rPr lang="en-US" sz="1800" b="0" i="0" u="none" strike="noStrike" baseline="0" dirty="0" smtClean="0">
                <a:solidFill>
                  <a:srgbClr val="002060"/>
                </a:solidFill>
                <a:latin typeface="Bahnschrift SemiBold Condensed" pitchFamily="34" charset="0"/>
              </a:rPr>
              <a:t> The </a:t>
            </a:r>
            <a:r>
              <a:rPr lang="en-US" sz="1800" b="0" i="0" u="none" strike="noStrike" baseline="0" dirty="0">
                <a:solidFill>
                  <a:srgbClr val="002060"/>
                </a:solidFill>
                <a:latin typeface="Bahnschrift SemiBold Condensed" pitchFamily="34" charset="0"/>
              </a:rPr>
              <a:t>size of each route depends on the amount of waste collected per stop, distance between stops, loading time and traffic conditions. </a:t>
            </a:r>
            <a:endParaRPr lang="en-US" sz="1800" dirty="0">
              <a:solidFill>
                <a:srgbClr val="002060"/>
              </a:solidFill>
              <a:latin typeface="Bahnschrift SemiBold Condensed" pitchFamily="34" charset="0"/>
            </a:endParaRPr>
          </a:p>
          <a:p>
            <a:pPr marL="0" indent="0" algn="just"/>
            <a:r>
              <a:rPr lang="en-US" sz="1800" b="0" i="0" u="none" strike="noStrike" baseline="0" dirty="0" smtClean="0">
                <a:solidFill>
                  <a:srgbClr val="002060"/>
                </a:solidFill>
                <a:latin typeface="Bahnschrift SemiBold Condensed" pitchFamily="34" charset="0"/>
              </a:rPr>
              <a:t> Barriers</a:t>
            </a:r>
            <a:r>
              <a:rPr lang="en-US" sz="1800" b="0" i="0" u="none" strike="noStrike" baseline="0" dirty="0">
                <a:solidFill>
                  <a:srgbClr val="002060"/>
                </a:solidFill>
                <a:latin typeface="Bahnschrift SemiBold Condensed" pitchFamily="34" charset="0"/>
              </a:rPr>
              <a:t>, such as railroad embankments, rivers and roads with heavy competing traffic, can be used to divide route territories. </a:t>
            </a:r>
          </a:p>
          <a:p>
            <a:pPr marL="0" indent="0" algn="just"/>
            <a:r>
              <a:rPr lang="en-US" sz="1800" b="0" i="0" u="none" strike="noStrike" baseline="0" dirty="0" smtClean="0">
                <a:solidFill>
                  <a:srgbClr val="002060"/>
                </a:solidFill>
                <a:latin typeface="Bahnschrift SemiBold Condensed" pitchFamily="34" charset="0"/>
              </a:rPr>
              <a:t> As </a:t>
            </a:r>
            <a:r>
              <a:rPr lang="en-US" sz="1800" b="0" i="0" u="none" strike="noStrike" baseline="0" dirty="0">
                <a:solidFill>
                  <a:srgbClr val="002060"/>
                </a:solidFill>
                <a:latin typeface="Bahnschrift SemiBold Condensed" pitchFamily="34" charset="0"/>
              </a:rPr>
              <a:t>much as possible, the size and shape of route areas should be balanced within the limits imposed by such barriers.  </a:t>
            </a:r>
            <a:endParaRPr lang="en-US" dirty="0">
              <a:solidFill>
                <a:srgbClr val="002060"/>
              </a:solidFill>
              <a:latin typeface="Bahnschrift SemiBold Condensed" pitchFamily="34" charset="0"/>
            </a:endParaRPr>
          </a:p>
        </p:txBody>
      </p:sp>
    </p:spTree>
    <p:extLst>
      <p:ext uri="{BB962C8B-B14F-4D97-AF65-F5344CB8AC3E}">
        <p14:creationId xmlns:p14="http://schemas.microsoft.com/office/powerpoint/2010/main" val="33549767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AC22B-B16E-4D02-9E87-8597854908BF}"/>
              </a:ext>
            </a:extLst>
          </p:cNvPr>
          <p:cNvSpPr>
            <a:spLocks noGrp="1"/>
          </p:cNvSpPr>
          <p:nvPr>
            <p:ph type="title"/>
          </p:nvPr>
        </p:nvSpPr>
        <p:spPr/>
        <p:txBody>
          <a:bodyPr>
            <a:normAutofit/>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a16="http://schemas.microsoft.com/office/drawing/2014/main" id="{33F5136D-72D2-4E60-90A4-59537F8A3AAF}"/>
              </a:ext>
            </a:extLst>
          </p:cNvPr>
          <p:cNvSpPr>
            <a:spLocks noGrp="1"/>
          </p:cNvSpPr>
          <p:nvPr>
            <p:ph idx="1"/>
          </p:nvPr>
        </p:nvSpPr>
        <p:spPr>
          <a:xfrm>
            <a:off x="285720" y="1214422"/>
            <a:ext cx="8572560" cy="5357850"/>
          </a:xfrm>
        </p:spPr>
        <p:txBody>
          <a:bodyPr>
            <a:normAutofit fontScale="92500" lnSpcReduction="20000"/>
          </a:bodyPr>
          <a:lstStyle/>
          <a:p>
            <a:pPr algn="just"/>
            <a:r>
              <a:rPr lang="en-US" sz="1900" dirty="0" smtClean="0">
                <a:solidFill>
                  <a:srgbClr val="C00000"/>
                </a:solidFill>
                <a:latin typeface="Bahnschrift SemiBold Condensed" pitchFamily="34" charset="0"/>
              </a:rPr>
              <a:t>Micro-routing: </a:t>
            </a:r>
            <a:endParaRPr lang="en-US" sz="1900" b="0" i="0" u="none" strike="noStrike" baseline="0" dirty="0" smtClean="0">
              <a:solidFill>
                <a:srgbClr val="C00000"/>
              </a:solidFill>
              <a:latin typeface="Bahnschrift SemiBold Condensed" pitchFamily="34" charset="0"/>
            </a:endParaRPr>
          </a:p>
          <a:p>
            <a:pPr algn="just"/>
            <a:r>
              <a:rPr lang="en-US" sz="1900" b="0" i="0" u="none" strike="noStrike" baseline="0" dirty="0" smtClean="0">
                <a:solidFill>
                  <a:srgbClr val="002060"/>
                </a:solidFill>
                <a:latin typeface="Bahnschrift SemiBold Condensed" pitchFamily="34" charset="0"/>
              </a:rPr>
              <a:t>Using </a:t>
            </a:r>
            <a:r>
              <a:rPr lang="en-US" sz="1900" b="0" i="0" u="none" strike="noStrike" baseline="0" dirty="0">
                <a:solidFill>
                  <a:srgbClr val="002060"/>
                </a:solidFill>
                <a:latin typeface="Bahnschrift SemiBold Condensed" pitchFamily="34" charset="0"/>
              </a:rPr>
              <a:t>the results of the macro-routing analysis, micro-routing can define the specific path that each crew and collection vehicle will take each collection day. </a:t>
            </a:r>
          </a:p>
          <a:p>
            <a:pPr algn="just"/>
            <a:r>
              <a:rPr lang="en-US" sz="1900" b="0" i="0" u="none" strike="noStrike" baseline="0" dirty="0">
                <a:solidFill>
                  <a:srgbClr val="002060"/>
                </a:solidFill>
                <a:latin typeface="Bahnschrift SemiBold Condensed" pitchFamily="34" charset="0"/>
              </a:rPr>
              <a:t>Results of micro-routing analyses can then be used to readjust macro-routing decisions. </a:t>
            </a:r>
            <a:endParaRPr lang="en-US" sz="1900" dirty="0">
              <a:solidFill>
                <a:srgbClr val="002060"/>
              </a:solidFill>
              <a:latin typeface="Bahnschrift SemiBold Condensed" pitchFamily="34" charset="0"/>
            </a:endParaRPr>
          </a:p>
          <a:p>
            <a:pPr algn="just"/>
            <a:r>
              <a:rPr lang="en-US" sz="1900" b="0" i="0" u="none" strike="noStrike" baseline="0" dirty="0">
                <a:solidFill>
                  <a:srgbClr val="002060"/>
                </a:solidFill>
                <a:latin typeface="Bahnschrift SemiBold Condensed" pitchFamily="34" charset="0"/>
              </a:rPr>
              <a:t>Micro-routing analyses should also include input and review from experienced collection drivers. </a:t>
            </a:r>
          </a:p>
          <a:p>
            <a:pPr algn="just"/>
            <a:r>
              <a:rPr lang="en-US" sz="1900" b="0" i="0" u="none" strike="noStrike" baseline="0" dirty="0">
                <a:solidFill>
                  <a:srgbClr val="002060"/>
                </a:solidFill>
                <a:latin typeface="Bahnschrift SemiBold Condensed" pitchFamily="34" charset="0"/>
              </a:rPr>
              <a:t>The heuristic (i.e., trial and error) route development process is a relatively simple manual approach that applies specific routing patterns to block configurations. </a:t>
            </a:r>
            <a:endParaRPr lang="en-US" sz="1900" dirty="0">
              <a:solidFill>
                <a:srgbClr val="002060"/>
              </a:solidFill>
              <a:latin typeface="Bahnschrift SemiBold Condensed" pitchFamily="34" charset="0"/>
            </a:endParaRPr>
          </a:p>
          <a:p>
            <a:pPr algn="just"/>
            <a:r>
              <a:rPr lang="en-US" sz="1900" b="0" i="0" u="none" strike="noStrike" baseline="0" dirty="0">
                <a:solidFill>
                  <a:srgbClr val="002060"/>
                </a:solidFill>
                <a:latin typeface="Bahnschrift SemiBold Condensed" pitchFamily="34" charset="0"/>
              </a:rPr>
              <a:t>The map should show collection, service garage locations, disposal or transfer sites, one-way streets, natural barriers and areas of heavy traffic flow. Routes should then be traced onto the tracing paper using the following rules</a:t>
            </a:r>
          </a:p>
          <a:p>
            <a:pPr algn="just"/>
            <a:r>
              <a:rPr lang="en-US" sz="1900" b="0" i="0" u="none" strike="noStrike" baseline="0" dirty="0">
                <a:solidFill>
                  <a:srgbClr val="002060"/>
                </a:solidFill>
                <a:latin typeface="Bahnschrift SemiBold Condensed" pitchFamily="34" charset="0"/>
              </a:rPr>
              <a:t>Routes should not be fragmented or overlapping. Each route should be compact, consisting of street segments clustered in the same geographical area. </a:t>
            </a:r>
          </a:p>
          <a:p>
            <a:pPr algn="just"/>
            <a:r>
              <a:rPr lang="en-US" sz="1900" b="0" i="0" u="none" strike="noStrike" baseline="0" dirty="0">
                <a:solidFill>
                  <a:srgbClr val="002060"/>
                </a:solidFill>
                <a:latin typeface="Bahnschrift SemiBold Condensed" pitchFamily="34" charset="0"/>
              </a:rPr>
              <a:t>Total collection plus hauling time should be reasonably constant for each route in the community. </a:t>
            </a:r>
          </a:p>
          <a:p>
            <a:endParaRPr lang="en-US" sz="1800" b="0" i="0" u="none" strike="noStrike" baseline="0" dirty="0">
              <a:solidFill>
                <a:srgbClr val="000000"/>
              </a:solidFill>
              <a:latin typeface="Arial" panose="020B0604020202020204" pitchFamily="34" charset="0"/>
            </a:endParaRPr>
          </a:p>
          <a:p>
            <a:endParaRPr lang="en-US" sz="1800" b="0" i="0" u="none" strike="noStrike" baseline="0" dirty="0">
              <a:solidFill>
                <a:srgbClr val="000000"/>
              </a:solidFill>
              <a:latin typeface="Arial" panose="020B0604020202020204" pitchFamily="34" charset="0"/>
            </a:endParaRPr>
          </a:p>
        </p:txBody>
      </p:sp>
    </p:spTree>
    <p:extLst>
      <p:ext uri="{BB962C8B-B14F-4D97-AF65-F5344CB8AC3E}">
        <p14:creationId xmlns:p14="http://schemas.microsoft.com/office/powerpoint/2010/main" val="41023360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80B31-D09F-4EF6-8EB4-19EB7F308E5C}"/>
              </a:ext>
            </a:extLst>
          </p:cNvPr>
          <p:cNvSpPr>
            <a:spLocks noGrp="1"/>
          </p:cNvSpPr>
          <p:nvPr>
            <p:ph type="title"/>
          </p:nvPr>
        </p:nvSpPr>
        <p:spPr>
          <a:xfrm>
            <a:off x="628650" y="365126"/>
            <a:ext cx="7886700" cy="568940"/>
          </a:xfrm>
        </p:spPr>
        <p:txBody>
          <a:bodyPr>
            <a:noAutofit/>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a16="http://schemas.microsoft.com/office/drawing/2014/main" id="{DB8552C1-4A44-41EF-8E7E-2945DFA730D9}"/>
              </a:ext>
            </a:extLst>
          </p:cNvPr>
          <p:cNvSpPr>
            <a:spLocks noGrp="1"/>
          </p:cNvSpPr>
          <p:nvPr>
            <p:ph idx="1"/>
          </p:nvPr>
        </p:nvSpPr>
        <p:spPr>
          <a:xfrm>
            <a:off x="0" y="928670"/>
            <a:ext cx="9144000" cy="5715040"/>
          </a:xfrm>
        </p:spPr>
        <p:txBody>
          <a:bodyPr>
            <a:normAutofit lnSpcReduction="10000"/>
          </a:bodyPr>
          <a:lstStyle/>
          <a:p>
            <a:pPr algn="just"/>
            <a:endParaRPr lang="en-US" sz="1800" b="0" i="0" u="none" strike="noStrike" baseline="0" dirty="0" smtClean="0">
              <a:solidFill>
                <a:srgbClr val="002060"/>
              </a:solidFill>
              <a:latin typeface="Bahnschrift SemiBold Condensed" pitchFamily="34" charset="0"/>
            </a:endParaRPr>
          </a:p>
          <a:p>
            <a:pPr algn="just"/>
            <a:r>
              <a:rPr lang="en-US" sz="1800" b="0" i="0" u="none" strike="noStrike" baseline="0" dirty="0" smtClean="0">
                <a:solidFill>
                  <a:srgbClr val="002060"/>
                </a:solidFill>
                <a:latin typeface="Bahnschrift SemiBold Condensed" pitchFamily="34" charset="0"/>
              </a:rPr>
              <a:t>The </a:t>
            </a:r>
            <a:r>
              <a:rPr lang="en-US" sz="1800" b="0" i="0" u="none" strike="noStrike" baseline="0" dirty="0">
                <a:solidFill>
                  <a:srgbClr val="002060"/>
                </a:solidFill>
                <a:latin typeface="Bahnschrift SemiBold Condensed" pitchFamily="34" charset="0"/>
              </a:rPr>
              <a:t>collection route should be started as close to the garage or motor pool as possible, taking into account heavily travelled and one-way streets. </a:t>
            </a:r>
          </a:p>
          <a:p>
            <a:pPr algn="just"/>
            <a:r>
              <a:rPr lang="en-US" sz="1800" b="0" i="0" u="none" strike="noStrike" baseline="0" dirty="0">
                <a:solidFill>
                  <a:srgbClr val="002060"/>
                </a:solidFill>
                <a:latin typeface="Bahnschrift SemiBold Condensed" pitchFamily="34" charset="0"/>
              </a:rPr>
              <a:t>Heavily travelled streets should not be visited during rush hours. </a:t>
            </a:r>
          </a:p>
          <a:p>
            <a:pPr algn="just"/>
            <a:r>
              <a:rPr lang="en-US" sz="1800" b="0" i="0" u="none" strike="noStrike" baseline="0" dirty="0">
                <a:solidFill>
                  <a:srgbClr val="002060"/>
                </a:solidFill>
                <a:latin typeface="Bahnschrift SemiBold Condensed" pitchFamily="34" charset="0"/>
              </a:rPr>
              <a:t>In the case of one-way streets, it is best to start the route near the upper end of the street, working down it through the looping process. </a:t>
            </a:r>
          </a:p>
          <a:p>
            <a:pPr algn="just"/>
            <a:r>
              <a:rPr lang="en-US" sz="1800" b="0" i="0" u="none" strike="noStrike" baseline="0" dirty="0">
                <a:solidFill>
                  <a:srgbClr val="002060"/>
                </a:solidFill>
                <a:latin typeface="Bahnschrift SemiBold Condensed" pitchFamily="34" charset="0"/>
              </a:rPr>
              <a:t>Services on dead-end streets can be considered as services on the street segment that they intersect, since they can only be collected by passing down that street segment. </a:t>
            </a:r>
          </a:p>
          <a:p>
            <a:pPr algn="just"/>
            <a:r>
              <a:rPr lang="en-US" sz="1800" b="0" i="0" u="none" strike="noStrike" baseline="0" dirty="0">
                <a:solidFill>
                  <a:srgbClr val="002060"/>
                </a:solidFill>
                <a:latin typeface="Bahnschrift SemiBold Condensed" pitchFamily="34" charset="0"/>
              </a:rPr>
              <a:t>To keep right turns at a minimum, (in countries where driving is left-oriented) collection from the dead-end streets is done when they are to the left of the truck. They must be collected by walking down, reversing the vehicle or taking a U-turn. </a:t>
            </a:r>
          </a:p>
          <a:p>
            <a:pPr algn="just"/>
            <a:r>
              <a:rPr lang="en-US" sz="1800" b="0" i="0" u="none" strike="noStrike" baseline="0" dirty="0">
                <a:solidFill>
                  <a:srgbClr val="002060"/>
                </a:solidFill>
                <a:latin typeface="Bahnschrift SemiBold Condensed" pitchFamily="34" charset="0"/>
              </a:rPr>
              <a:t>Waste on a steep hill should be collected, when practical, on both sides of the street while vehicle is moving downhill. This facilitates safe, easy and fast collection. It also lessens wear of vehicle and conserves gas and oil. </a:t>
            </a:r>
          </a:p>
          <a:p>
            <a:pPr algn="just"/>
            <a:endParaRPr lang="en-US" sz="1800" b="0" i="0" u="none" strike="noStrike" baseline="0" dirty="0">
              <a:solidFill>
                <a:srgbClr val="000000"/>
              </a:solidFill>
              <a:latin typeface="Arial" panose="020B0604020202020204" pitchFamily="34" charset="0"/>
            </a:endParaRPr>
          </a:p>
          <a:p>
            <a:endParaRPr lang="en-US" sz="1800" b="0" i="0" u="none" strike="noStrike" baseline="0" dirty="0">
              <a:solidFill>
                <a:srgbClr val="000000"/>
              </a:solidFill>
              <a:latin typeface="Arial" panose="020B0604020202020204" pitchFamily="34" charset="0"/>
            </a:endParaRPr>
          </a:p>
          <a:p>
            <a:endParaRPr lang="en-US" dirty="0"/>
          </a:p>
        </p:txBody>
      </p:sp>
    </p:spTree>
    <p:extLst>
      <p:ext uri="{BB962C8B-B14F-4D97-AF65-F5344CB8AC3E}">
        <p14:creationId xmlns:p14="http://schemas.microsoft.com/office/powerpoint/2010/main" val="1641774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FDC7A-C4A3-4176-A093-D9A9F205B786}"/>
              </a:ext>
            </a:extLst>
          </p:cNvPr>
          <p:cNvSpPr>
            <a:spLocks noGrp="1"/>
          </p:cNvSpPr>
          <p:nvPr>
            <p:ph type="title"/>
          </p:nvPr>
        </p:nvSpPr>
        <p:spPr/>
        <p:txBody>
          <a:bodyPr/>
          <a:lstStyle/>
          <a:p>
            <a:r>
              <a:rPr lang="en-US" dirty="0" smtClean="0">
                <a:cs typeface="Times New Roman" panose="02020603050405020304" pitchFamily="18" charset="0"/>
              </a:rPr>
              <a:t>COLLECTION OPERATION </a:t>
            </a:r>
            <a:endParaRPr lang="en-US" dirty="0"/>
          </a:p>
        </p:txBody>
      </p:sp>
      <p:sp>
        <p:nvSpPr>
          <p:cNvPr id="3" name="Content Placeholder 2">
            <a:extLst>
              <a:ext uri="{FF2B5EF4-FFF2-40B4-BE49-F238E27FC236}">
                <a16:creationId xmlns:a16="http://schemas.microsoft.com/office/drawing/2014/main" id="{16C680C9-15AB-4209-9599-7BCAD3818F00}"/>
              </a:ext>
            </a:extLst>
          </p:cNvPr>
          <p:cNvSpPr>
            <a:spLocks noGrp="1"/>
          </p:cNvSpPr>
          <p:nvPr>
            <p:ph idx="1"/>
          </p:nvPr>
        </p:nvSpPr>
        <p:spPr>
          <a:xfrm>
            <a:off x="214282" y="1214422"/>
            <a:ext cx="8715436" cy="4911741"/>
          </a:xfrm>
        </p:spPr>
        <p:txBody>
          <a:bodyPr/>
          <a:lstStyle/>
          <a:p>
            <a:pPr algn="just"/>
            <a:r>
              <a:rPr lang="en-US" sz="1800" b="0" i="0" u="none" strike="noStrike" baseline="0" dirty="0" smtClean="0">
                <a:solidFill>
                  <a:srgbClr val="002060"/>
                </a:solidFill>
                <a:latin typeface="Bahnschrift SemiBold Condensed" pitchFamily="34" charset="0"/>
              </a:rPr>
              <a:t>Higher </a:t>
            </a:r>
            <a:r>
              <a:rPr lang="en-US" sz="1800" b="0" i="0" u="none" strike="noStrike" baseline="0" dirty="0">
                <a:solidFill>
                  <a:srgbClr val="002060"/>
                </a:solidFill>
                <a:latin typeface="Bahnschrift SemiBold Condensed" pitchFamily="34" charset="0"/>
              </a:rPr>
              <a:t>elevations should be at the start of the route. </a:t>
            </a:r>
          </a:p>
          <a:p>
            <a:pPr algn="just"/>
            <a:r>
              <a:rPr lang="en-US" sz="1800" b="0" i="0" u="none" strike="noStrike" baseline="0" dirty="0">
                <a:solidFill>
                  <a:srgbClr val="002060"/>
                </a:solidFill>
                <a:latin typeface="Bahnschrift SemiBold Condensed" pitchFamily="34" charset="0"/>
              </a:rPr>
              <a:t>For collection from one side of the street at a time, it is generally best to route with many anti-clockwise turns around blocks. </a:t>
            </a:r>
          </a:p>
          <a:p>
            <a:pPr algn="just"/>
            <a:r>
              <a:rPr lang="en-US" sz="1800" b="0" i="0" u="none" strike="noStrike" baseline="0" dirty="0">
                <a:solidFill>
                  <a:srgbClr val="002060"/>
                </a:solidFill>
                <a:latin typeface="Bahnschrift SemiBold Condensed" pitchFamily="34" charset="0"/>
              </a:rPr>
              <a:t>For collection from both sides of the street at the same time, it is generally best to route with long, straight paths across the grid before looping anti-clockwise. </a:t>
            </a:r>
          </a:p>
          <a:p>
            <a:endParaRPr lang="en-US" dirty="0">
              <a:solidFill>
                <a:srgbClr val="002060"/>
              </a:solidFill>
              <a:latin typeface="Bahnschrift SemiBold Condensed" pitchFamily="34" charset="0"/>
            </a:endParaRPr>
          </a:p>
        </p:txBody>
      </p:sp>
    </p:spTree>
    <p:extLst>
      <p:ext uri="{BB962C8B-B14F-4D97-AF65-F5344CB8AC3E}">
        <p14:creationId xmlns:p14="http://schemas.microsoft.com/office/powerpoint/2010/main" val="423844683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E2ACC3-08CF-4623-8F9C-9B70268A0C19}"/>
              </a:ext>
            </a:extLst>
          </p:cNvPr>
          <p:cNvSpPr>
            <a:spLocks noGrp="1"/>
          </p:cNvSpPr>
          <p:nvPr>
            <p:ph idx="1"/>
          </p:nvPr>
        </p:nvSpPr>
        <p:spPr>
          <a:xfrm>
            <a:off x="285720" y="793102"/>
            <a:ext cx="8229630" cy="5493418"/>
          </a:xfrm>
        </p:spPr>
        <p:txBody>
          <a:bodyPr>
            <a:normAutofit fontScale="85000" lnSpcReduction="10000"/>
          </a:bodyPr>
          <a:lstStyle/>
          <a:p>
            <a:pPr algn="ctr"/>
            <a:endParaRPr lang="en-US" dirty="0"/>
          </a:p>
          <a:p>
            <a:pPr algn="ctr"/>
            <a:endParaRPr lang="en-US" dirty="0"/>
          </a:p>
          <a:p>
            <a:pPr algn="ctr"/>
            <a:endParaRPr lang="en-US" dirty="0"/>
          </a:p>
          <a:p>
            <a:pPr marL="0" indent="0" algn="ctr">
              <a:buNone/>
            </a:pPr>
            <a:r>
              <a:rPr lang="en-US" sz="4000" dirty="0">
                <a:solidFill>
                  <a:srgbClr val="002060"/>
                </a:solidFill>
                <a:latin typeface="Bahnschrift SemiBold Condensed" pitchFamily="34" charset="0"/>
              </a:rPr>
              <a:t>STORAGE: CONTAINERS/COLLECTION </a:t>
            </a:r>
            <a:br>
              <a:rPr lang="en-US" sz="4000" dirty="0">
                <a:solidFill>
                  <a:srgbClr val="002060"/>
                </a:solidFill>
                <a:latin typeface="Bahnschrift SemiBold Condensed" pitchFamily="34" charset="0"/>
              </a:rPr>
            </a:br>
            <a:r>
              <a:rPr lang="en-US" sz="4000" dirty="0">
                <a:solidFill>
                  <a:srgbClr val="002060"/>
                </a:solidFill>
                <a:latin typeface="Bahnschrift SemiBold Condensed" pitchFamily="34" charset="0"/>
              </a:rPr>
              <a:t>VEHICLES </a:t>
            </a:r>
          </a:p>
          <a:p>
            <a:pPr marL="0" indent="0" algn="just">
              <a:buNone/>
            </a:pPr>
            <a:r>
              <a:rPr lang="en-US" sz="2100" b="0" i="0" u="none" strike="noStrike" baseline="0" dirty="0">
                <a:solidFill>
                  <a:srgbClr val="000000"/>
                </a:solidFill>
                <a:latin typeface="Bahnschrift SemiBold Condensed" pitchFamily="34" charset="0"/>
              </a:rPr>
              <a:t>As mentioned in Unit 1, waste storage is an important component of a waste management system. Waste storage encompasses proper containers to store wastes and efficient transport of wastes without any spillage to transfer stations/disposal sites. We will analyze these two aspects of waste </a:t>
            </a:r>
            <a:r>
              <a:rPr lang="en-US" sz="2100" b="0" i="0" u="none" strike="noStrike" baseline="0" dirty="0" smtClean="0">
                <a:solidFill>
                  <a:srgbClr val="000000"/>
                </a:solidFill>
                <a:latin typeface="Bahnschrift SemiBold Condensed" pitchFamily="34" charset="0"/>
              </a:rPr>
              <a:t>storage.</a:t>
            </a:r>
          </a:p>
          <a:p>
            <a:pPr marL="342900" indent="-342900" algn="ctr"/>
            <a:r>
              <a:rPr lang="en-US" sz="2100" b="1" i="0" u="none" strike="noStrike" baseline="0" dirty="0" smtClean="0">
                <a:solidFill>
                  <a:srgbClr val="000000"/>
                </a:solidFill>
                <a:latin typeface="Bahnschrift SemiBold Condensed" pitchFamily="34" charset="0"/>
              </a:rPr>
              <a:t>Containers/storage bin</a:t>
            </a:r>
          </a:p>
          <a:p>
            <a:pPr marL="342900" indent="-342900" algn="ctr"/>
            <a:r>
              <a:rPr lang="en-US" sz="2100" b="1" i="0" u="none" strike="noStrike" baseline="0" dirty="0" smtClean="0">
                <a:solidFill>
                  <a:srgbClr val="000000"/>
                </a:solidFill>
                <a:latin typeface="Bahnschrift SemiBold Condensed" pitchFamily="34" charset="0"/>
              </a:rPr>
              <a:t>Collection </a:t>
            </a:r>
            <a:r>
              <a:rPr lang="en-US" sz="2100" b="1" i="0" u="none" strike="noStrike" baseline="0" dirty="0">
                <a:solidFill>
                  <a:srgbClr val="000000"/>
                </a:solidFill>
                <a:latin typeface="Bahnschrift SemiBold Condensed" pitchFamily="34" charset="0"/>
              </a:rPr>
              <a:t>vehicles </a:t>
            </a:r>
            <a:r>
              <a:rPr lang="en-US" sz="2100" b="0" i="0" u="none" strike="noStrike" baseline="0" dirty="0">
                <a:solidFill>
                  <a:srgbClr val="000000"/>
                </a:solidFill>
                <a:latin typeface="Bahnschrift SemiBold Condensed" pitchFamily="34" charset="0"/>
              </a:rPr>
              <a:t> </a:t>
            </a:r>
            <a:endParaRPr lang="en-US" sz="2100" dirty="0">
              <a:latin typeface="Bahnschrift SemiBold Condensed" pitchFamily="34" charset="0"/>
            </a:endParaRPr>
          </a:p>
        </p:txBody>
      </p:sp>
    </p:spTree>
    <p:extLst>
      <p:ext uri="{BB962C8B-B14F-4D97-AF65-F5344CB8AC3E}">
        <p14:creationId xmlns:p14="http://schemas.microsoft.com/office/powerpoint/2010/main" val="428012919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FB05A-4A92-4B85-A00E-087BC8BF20DB}"/>
              </a:ext>
            </a:extLst>
          </p:cNvPr>
          <p:cNvSpPr>
            <a:spLocks noGrp="1"/>
          </p:cNvSpPr>
          <p:nvPr>
            <p:ph type="title"/>
          </p:nvPr>
        </p:nvSpPr>
        <p:spPr>
          <a:xfrm>
            <a:off x="214282" y="0"/>
            <a:ext cx="8229600" cy="1143000"/>
          </a:xfrm>
        </p:spPr>
        <p:txBody>
          <a:bodyPr>
            <a:normAutofit fontScale="90000"/>
          </a:bodyPr>
          <a:lstStyle/>
          <a:p>
            <a:pPr marL="0" indent="0"/>
            <a:r>
              <a:rPr lang="en-US" dirty="0" smtClean="0">
                <a:cs typeface="Times New Roman" panose="02020603050405020304" pitchFamily="18" charset="0"/>
              </a:rPr>
              <a:t>STORAGE: CONTAINERS/COLLECTION </a:t>
            </a:r>
            <a:br>
              <a:rPr lang="en-US" dirty="0" smtClean="0">
                <a:cs typeface="Times New Roman" panose="02020603050405020304" pitchFamily="18" charset="0"/>
              </a:rPr>
            </a:br>
            <a:r>
              <a:rPr lang="en-US" dirty="0" smtClean="0">
                <a:cs typeface="Times New Roman" panose="02020603050405020304" pitchFamily="18" charset="0"/>
              </a:rPr>
              <a:t>VEHICLES </a:t>
            </a:r>
            <a:endParaRPr lang="en-US" dirty="0">
              <a:cs typeface="Times New Roman" panose="02020603050405020304" pitchFamily="18" charset="0"/>
            </a:endParaRPr>
          </a:p>
        </p:txBody>
      </p:sp>
      <p:sp>
        <p:nvSpPr>
          <p:cNvPr id="3" name="Content Placeholder 2">
            <a:extLst>
              <a:ext uri="{FF2B5EF4-FFF2-40B4-BE49-F238E27FC236}">
                <a16:creationId xmlns:a16="http://schemas.microsoft.com/office/drawing/2014/main" id="{9C09A4B2-70D8-4D26-8BAC-913DC49AC976}"/>
              </a:ext>
            </a:extLst>
          </p:cNvPr>
          <p:cNvSpPr>
            <a:spLocks noGrp="1"/>
          </p:cNvSpPr>
          <p:nvPr>
            <p:ph idx="1"/>
          </p:nvPr>
        </p:nvSpPr>
        <p:spPr>
          <a:xfrm>
            <a:off x="285720" y="1214422"/>
            <a:ext cx="8858280" cy="5643578"/>
          </a:xfrm>
        </p:spPr>
        <p:txBody>
          <a:bodyPr>
            <a:normAutofit/>
          </a:bodyPr>
          <a:lstStyle/>
          <a:p>
            <a:pPr algn="just"/>
            <a:r>
              <a:rPr lang="en-US" sz="1800" b="0" i="0" u="none" strike="noStrike" baseline="0" dirty="0">
                <a:solidFill>
                  <a:srgbClr val="002060"/>
                </a:solidFill>
                <a:latin typeface="Bahnschrift SemiBold Condensed" pitchFamily="34" charset="0"/>
              </a:rPr>
              <a:t>The design of an efficient waste collection system requires careful consideration of the type, size and location of containers at the point of generation for storage of wastes until they are collected. </a:t>
            </a:r>
            <a:endParaRPr lang="en-US" sz="1800" b="0" i="0" u="none" strike="noStrike" baseline="0" dirty="0" smtClean="0">
              <a:solidFill>
                <a:srgbClr val="002060"/>
              </a:solidFill>
              <a:latin typeface="Bahnschrift SemiBold Condensed" pitchFamily="34" charset="0"/>
            </a:endParaRPr>
          </a:p>
          <a:p>
            <a:pPr algn="just"/>
            <a:r>
              <a:rPr lang="en-US" sz="1800" b="0" i="0" u="none" strike="noStrike" baseline="0" dirty="0" smtClean="0">
                <a:solidFill>
                  <a:srgbClr val="002060"/>
                </a:solidFill>
                <a:latin typeface="Bahnschrift SemiBold Condensed" pitchFamily="34" charset="0"/>
              </a:rPr>
              <a:t>While </a:t>
            </a:r>
            <a:r>
              <a:rPr lang="en-US" sz="1800" b="0" i="0" u="none" strike="noStrike" baseline="0" dirty="0">
                <a:solidFill>
                  <a:srgbClr val="002060"/>
                </a:solidFill>
                <a:latin typeface="Bahnschrift SemiBold Condensed" pitchFamily="34" charset="0"/>
              </a:rPr>
              <a:t>single-family households generally use small containers, residential units, commercial units, institutions and industries require large containers. Smaller containers are usually handled manually whereas the larger, heavier ones require mechanical handling. The containers may fall under either of the following two categories:  </a:t>
            </a:r>
          </a:p>
          <a:p>
            <a:pPr marL="0" indent="0" algn="just"/>
            <a:r>
              <a:rPr lang="en-US" sz="2200" b="0" i="0" u="none" strike="noStrike" baseline="0" dirty="0" smtClean="0">
                <a:solidFill>
                  <a:srgbClr val="C00000"/>
                </a:solidFill>
                <a:latin typeface="Bahnschrift SemiBold Condensed" pitchFamily="34" charset="0"/>
              </a:rPr>
              <a:t> Stationary </a:t>
            </a:r>
            <a:r>
              <a:rPr lang="en-US" sz="2200" b="0" i="0" u="none" strike="noStrike" baseline="0" dirty="0">
                <a:solidFill>
                  <a:srgbClr val="C00000"/>
                </a:solidFill>
                <a:latin typeface="Bahnschrift SemiBold Condensed" pitchFamily="34" charset="0"/>
              </a:rPr>
              <a:t>containers:</a:t>
            </a:r>
          </a:p>
          <a:p>
            <a:pPr marL="0" indent="0" algn="just"/>
            <a:r>
              <a:rPr lang="en-US" sz="1800" dirty="0">
                <a:solidFill>
                  <a:srgbClr val="002060"/>
                </a:solidFill>
                <a:latin typeface="Bahnschrift SemiBold Condensed" pitchFamily="34" charset="0"/>
              </a:rPr>
              <a:t>	</a:t>
            </a:r>
            <a:r>
              <a:rPr lang="en-US" sz="1800" b="0" i="0" u="none" strike="noStrike" baseline="0" dirty="0">
                <a:solidFill>
                  <a:srgbClr val="002060"/>
                </a:solidFill>
                <a:latin typeface="Bahnschrift SemiBold Condensed" pitchFamily="34" charset="0"/>
              </a:rPr>
              <a:t> These are used for contents to be transferred to collection vehicles at the site of storage. </a:t>
            </a:r>
          </a:p>
          <a:p>
            <a:pPr marL="0" indent="0" algn="just"/>
            <a:r>
              <a:rPr lang="en-US" sz="2200" b="0" i="0" u="none" strike="noStrike" baseline="0" dirty="0" smtClean="0">
                <a:solidFill>
                  <a:srgbClr val="C00000"/>
                </a:solidFill>
                <a:latin typeface="Bahnschrift SemiBold Condensed" pitchFamily="34" charset="0"/>
              </a:rPr>
              <a:t> Hauled </a:t>
            </a:r>
            <a:r>
              <a:rPr lang="en-US" sz="2200" b="0" i="0" u="none" strike="noStrike" baseline="0" dirty="0">
                <a:solidFill>
                  <a:srgbClr val="C00000"/>
                </a:solidFill>
                <a:latin typeface="Bahnschrift SemiBold Condensed" pitchFamily="34" charset="0"/>
              </a:rPr>
              <a:t>containers: </a:t>
            </a:r>
          </a:p>
          <a:p>
            <a:pPr marL="0" indent="0" algn="just"/>
            <a:r>
              <a:rPr lang="en-US" sz="1800" dirty="0">
                <a:solidFill>
                  <a:srgbClr val="002060"/>
                </a:solidFill>
                <a:latin typeface="Bahnschrift SemiBold Condensed" pitchFamily="34" charset="0"/>
              </a:rPr>
              <a:t>	</a:t>
            </a:r>
            <a:r>
              <a:rPr lang="en-US" sz="1800" b="0" i="0" u="none" strike="noStrike" baseline="0" dirty="0">
                <a:solidFill>
                  <a:srgbClr val="002060"/>
                </a:solidFill>
                <a:latin typeface="Bahnschrift SemiBold Condensed" pitchFamily="34" charset="0"/>
              </a:rPr>
              <a:t>These are used for contents to be directly transferred to a processing plant, transfer station or disposal site for emptying before being returned to the storage site. </a:t>
            </a:r>
            <a:endParaRPr lang="en-US" dirty="0">
              <a:solidFill>
                <a:srgbClr val="002060"/>
              </a:solidFill>
              <a:latin typeface="Bahnschrift SemiBold Condensed" pitchFamily="34" charset="0"/>
            </a:endParaRPr>
          </a:p>
        </p:txBody>
      </p:sp>
    </p:spTree>
    <p:extLst>
      <p:ext uri="{BB962C8B-B14F-4D97-AF65-F5344CB8AC3E}">
        <p14:creationId xmlns:p14="http://schemas.microsoft.com/office/powerpoint/2010/main" val="99368849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F0572-5557-40AD-9FCC-DFBB33148075}"/>
              </a:ext>
            </a:extLst>
          </p:cNvPr>
          <p:cNvSpPr>
            <a:spLocks noGrp="1"/>
          </p:cNvSpPr>
          <p:nvPr>
            <p:ph type="title"/>
          </p:nvPr>
        </p:nvSpPr>
        <p:spPr>
          <a:xfrm>
            <a:off x="428596" y="0"/>
            <a:ext cx="8086754" cy="975361"/>
          </a:xfrm>
        </p:spPr>
        <p:txBody>
          <a:bodyPr>
            <a:normAutofit fontScale="90000"/>
          </a:bodyPr>
          <a:lstStyle/>
          <a:p>
            <a:r>
              <a:rPr lang="en-US" dirty="0" smtClean="0">
                <a:cs typeface="Times New Roman" panose="02020603050405020304" pitchFamily="18" charset="0"/>
              </a:rPr>
              <a:t>STORAGE: CONTAINERS/COLLECTION </a:t>
            </a:r>
            <a:br>
              <a:rPr lang="en-US" dirty="0" smtClean="0">
                <a:cs typeface="Times New Roman" panose="02020603050405020304" pitchFamily="18" charset="0"/>
              </a:rPr>
            </a:br>
            <a:r>
              <a:rPr lang="en-US" dirty="0" smtClean="0">
                <a:cs typeface="Times New Roman" panose="02020603050405020304" pitchFamily="18" charset="0"/>
              </a:rPr>
              <a:t>VEHICLES </a:t>
            </a:r>
            <a:endParaRPr lang="en-US" dirty="0"/>
          </a:p>
        </p:txBody>
      </p:sp>
      <p:sp>
        <p:nvSpPr>
          <p:cNvPr id="3" name="Content Placeholder 2">
            <a:extLst>
              <a:ext uri="{FF2B5EF4-FFF2-40B4-BE49-F238E27FC236}">
                <a16:creationId xmlns:a16="http://schemas.microsoft.com/office/drawing/2014/main" id="{88AB8890-0BA5-4F56-B28B-936BA2F2B3E4}"/>
              </a:ext>
            </a:extLst>
          </p:cNvPr>
          <p:cNvSpPr>
            <a:spLocks noGrp="1"/>
          </p:cNvSpPr>
          <p:nvPr>
            <p:ph idx="1"/>
          </p:nvPr>
        </p:nvSpPr>
        <p:spPr>
          <a:xfrm>
            <a:off x="0" y="1142984"/>
            <a:ext cx="9144000" cy="5429288"/>
          </a:xfrm>
        </p:spPr>
        <p:txBody>
          <a:bodyPr>
            <a:normAutofit fontScale="92500" lnSpcReduction="20000"/>
          </a:bodyPr>
          <a:lstStyle/>
          <a:p>
            <a:pPr algn="just"/>
            <a:r>
              <a:rPr lang="en-US" sz="1800" b="0" i="0" u="none" strike="noStrike" baseline="0" dirty="0">
                <a:solidFill>
                  <a:srgbClr val="002060"/>
                </a:solidFill>
                <a:latin typeface="Bahnschrift SemiBold Condensed" pitchFamily="34" charset="0"/>
              </a:rPr>
              <a:t>The desirable characteristics of a well-designed container are low cost, size, weight, shape, resistance to corrosion, water tightness, strength and durability. </a:t>
            </a:r>
          </a:p>
          <a:p>
            <a:pPr algn="just"/>
            <a:r>
              <a:rPr lang="en-US" sz="1800" b="0" i="0" u="none" strike="noStrike" baseline="0" dirty="0">
                <a:solidFill>
                  <a:srgbClr val="002060"/>
                </a:solidFill>
                <a:latin typeface="Bahnschrift SemiBold Condensed" pitchFamily="34" charset="0"/>
              </a:rPr>
              <a:t>For example, a container for manual handling by one person should not weigh more than 20 kg, lest it may lead to occupational health hazards such as muscular strain, etc. </a:t>
            </a:r>
          </a:p>
          <a:p>
            <a:pPr algn="just"/>
            <a:r>
              <a:rPr lang="en-US" sz="1800" b="0" i="0" u="none" strike="noStrike" baseline="0" dirty="0">
                <a:solidFill>
                  <a:srgbClr val="002060"/>
                </a:solidFill>
                <a:latin typeface="Bahnschrift SemiBold Condensed" pitchFamily="34" charset="0"/>
              </a:rPr>
              <a:t>Containers that weigh more than 20 kg, when full, require two or more crew members to manually load and unload the wastes, and which result in low collection efficiency.</a:t>
            </a:r>
          </a:p>
          <a:p>
            <a:pPr algn="just"/>
            <a:r>
              <a:rPr lang="en-US" sz="1800" b="0" i="0" u="none" strike="noStrike" baseline="0" dirty="0">
                <a:solidFill>
                  <a:srgbClr val="002060"/>
                </a:solidFill>
                <a:latin typeface="Bahnschrift SemiBold Condensed" pitchFamily="34" charset="0"/>
              </a:rPr>
              <a:t>Containers should not have rough or sharp edges, and preferably have a handle and a wheel to facilitate mobility.</a:t>
            </a:r>
            <a:endParaRPr lang="en-US" sz="1800" dirty="0">
              <a:solidFill>
                <a:srgbClr val="002060"/>
              </a:solidFill>
              <a:latin typeface="Bahnschrift SemiBold Condensed" pitchFamily="34" charset="0"/>
            </a:endParaRPr>
          </a:p>
          <a:p>
            <a:pPr algn="just"/>
            <a:r>
              <a:rPr lang="en-US" sz="1800" b="0" i="0" u="none" strike="noStrike" baseline="0" dirty="0">
                <a:solidFill>
                  <a:srgbClr val="002060"/>
                </a:solidFill>
                <a:latin typeface="Bahnschrift SemiBold Condensed" pitchFamily="34" charset="0"/>
              </a:rPr>
              <a:t>They should be covered to prevent rainwater from entering (which increases the weight and rate of decomposition of organic materials) into the solid wastes.</a:t>
            </a:r>
          </a:p>
          <a:p>
            <a:pPr algn="just"/>
            <a:r>
              <a:rPr lang="en-US" sz="1800" b="0" i="0" u="none" strike="noStrike" baseline="0" dirty="0">
                <a:solidFill>
                  <a:srgbClr val="002060"/>
                </a:solidFill>
                <a:latin typeface="Bahnschrift SemiBold Condensed" pitchFamily="34" charset="0"/>
              </a:rPr>
              <a:t>The container body must be strong enough to resist and discourage stray animals and scavengers from ripping it as well as withstand rough handling by the collection crew and mechanical loading equipment.</a:t>
            </a:r>
            <a:endParaRPr lang="en-US" sz="1800" dirty="0">
              <a:solidFill>
                <a:srgbClr val="002060"/>
              </a:solidFill>
              <a:latin typeface="Bahnschrift SemiBold Condensed" pitchFamily="34" charset="0"/>
            </a:endParaRPr>
          </a:p>
          <a:p>
            <a:pPr algn="just"/>
            <a:r>
              <a:rPr lang="en-US" sz="1800" b="0" i="0" u="none" strike="noStrike" baseline="0" dirty="0">
                <a:solidFill>
                  <a:srgbClr val="002060"/>
                </a:solidFill>
                <a:latin typeface="Bahnschrift SemiBold Condensed" pitchFamily="34" charset="0"/>
              </a:rPr>
              <a:t>Containers should be provided with a lifting bar, compatible with the hoisting mechanism of the vehicle.</a:t>
            </a:r>
          </a:p>
          <a:p>
            <a:pPr algn="just"/>
            <a:r>
              <a:rPr lang="en-US" sz="1800" dirty="0">
                <a:solidFill>
                  <a:srgbClr val="002060"/>
                </a:solidFill>
                <a:latin typeface="Bahnschrift SemiBold Condensed" pitchFamily="34" charset="0"/>
              </a:rPr>
              <a:t>The material used should be light, recyclable, easily moulded and the surface must be smooth and resistant to corrosion.</a:t>
            </a:r>
          </a:p>
        </p:txBody>
      </p:sp>
    </p:spTree>
    <p:extLst>
      <p:ext uri="{BB962C8B-B14F-4D97-AF65-F5344CB8AC3E}">
        <p14:creationId xmlns:p14="http://schemas.microsoft.com/office/powerpoint/2010/main" val="17354598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034" y="0"/>
            <a:ext cx="8229600" cy="1143000"/>
          </a:xfrm>
        </p:spPr>
        <p:txBody>
          <a:bodyPr/>
          <a:lstStyle/>
          <a:p>
            <a:r>
              <a:rPr lang="en-US" b="1" dirty="0" smtClean="0">
                <a:cs typeface="Times New Roman" pitchFamily="18" charset="0"/>
              </a:rPr>
              <a:t>COLLECTION COMPONENTS</a:t>
            </a:r>
            <a:endParaRPr lang="en-IN" b="1" dirty="0">
              <a:cs typeface="Times New Roman" pitchFamily="18" charset="0"/>
            </a:endParaRPr>
          </a:p>
        </p:txBody>
      </p:sp>
      <p:sp>
        <p:nvSpPr>
          <p:cNvPr id="3" name="Content Placeholder 2"/>
          <p:cNvSpPr>
            <a:spLocks noGrp="1"/>
          </p:cNvSpPr>
          <p:nvPr>
            <p:ph idx="1"/>
          </p:nvPr>
        </p:nvSpPr>
        <p:spPr>
          <a:xfrm>
            <a:off x="357158" y="1143000"/>
            <a:ext cx="8786842" cy="5286412"/>
          </a:xfrm>
        </p:spPr>
        <p:txBody>
          <a:bodyPr>
            <a:normAutofit fontScale="85000" lnSpcReduction="20000"/>
          </a:bodyPr>
          <a:lstStyle/>
          <a:p>
            <a:pPr marL="514350" indent="-514350" algn="just">
              <a:buAutoNum type="arabicParenR"/>
            </a:pPr>
            <a:r>
              <a:rPr lang="en-US" dirty="0" smtClean="0">
                <a:latin typeface="Bahnschrift SemiBold Condensed" pitchFamily="34" charset="0"/>
              </a:rPr>
              <a:t>Collection points</a:t>
            </a:r>
          </a:p>
          <a:p>
            <a:pPr marL="514350" indent="-514350" algn="just">
              <a:buAutoNum type="arabicParenR"/>
            </a:pPr>
            <a:r>
              <a:rPr lang="en-US" smtClean="0">
                <a:latin typeface="Bahnschrift SemiBold Condensed" pitchFamily="34" charset="0"/>
              </a:rPr>
              <a:t>Collection frequency</a:t>
            </a:r>
          </a:p>
          <a:p>
            <a:pPr marL="514350" indent="-514350" algn="just">
              <a:buFontTx/>
              <a:buAutoNum type="arabicParenR"/>
            </a:pPr>
            <a:r>
              <a:rPr lang="en-US" smtClean="0">
                <a:latin typeface="Bahnschrift SemiBold Condensed" pitchFamily="34" charset="0"/>
              </a:rPr>
              <a:t>Storage </a:t>
            </a:r>
            <a:r>
              <a:rPr lang="en-US" smtClean="0">
                <a:latin typeface="Bahnschrift SemiBold Condensed" pitchFamily="34" charset="0"/>
              </a:rPr>
              <a:t>containers</a:t>
            </a:r>
            <a:endParaRPr lang="en-US" dirty="0">
              <a:latin typeface="Bahnschrift SemiBold Condensed" pitchFamily="34" charset="0"/>
            </a:endParaRPr>
          </a:p>
          <a:p>
            <a:pPr marL="514350" indent="-514350" algn="just">
              <a:buFontTx/>
              <a:buAutoNum type="arabicParenR"/>
            </a:pPr>
            <a:r>
              <a:rPr lang="en-US" smtClean="0">
                <a:latin typeface="Bahnschrift SemiBold Condensed" pitchFamily="34" charset="0"/>
              </a:rPr>
              <a:t>Collection crew</a:t>
            </a:r>
          </a:p>
          <a:p>
            <a:pPr marL="514350" indent="-514350" algn="just">
              <a:buFontTx/>
              <a:buAutoNum type="arabicParenR"/>
            </a:pPr>
            <a:r>
              <a:rPr lang="en-US" smtClean="0">
                <a:latin typeface="Bahnschrift SemiBold Condensed" pitchFamily="34" charset="0"/>
              </a:rPr>
              <a:t>Collection </a:t>
            </a:r>
            <a:r>
              <a:rPr lang="en-US" dirty="0" smtClean="0">
                <a:latin typeface="Bahnschrift SemiBold Condensed" pitchFamily="34" charset="0"/>
              </a:rPr>
              <a:t>route</a:t>
            </a:r>
            <a:r>
              <a:rPr lang="en-IN" dirty="0" smtClean="0">
                <a:latin typeface="Bahnschrift SemiBold Condensed" pitchFamily="34" charset="0"/>
              </a:rPr>
              <a:t> (</a:t>
            </a:r>
            <a:r>
              <a:rPr lang="en-IN" smtClean="0">
                <a:latin typeface="Bahnschrift SemiBold Condensed" pitchFamily="34" charset="0"/>
              </a:rPr>
              <a:t>Routing/Network </a:t>
            </a:r>
            <a:r>
              <a:rPr lang="en-IN" smtClean="0">
                <a:latin typeface="Bahnschrift SemiBold Condensed" pitchFamily="34" charset="0"/>
              </a:rPr>
              <a:t>analyses)</a:t>
            </a:r>
          </a:p>
          <a:p>
            <a:pPr marL="514350" indent="-514350" algn="just">
              <a:buFontTx/>
              <a:buAutoNum type="arabicParenR"/>
            </a:pPr>
            <a:r>
              <a:rPr lang="en-US" smtClean="0">
                <a:latin typeface="Bahnschrift SemiBold Condensed" pitchFamily="34" charset="0"/>
              </a:rPr>
              <a:t>Transfer station</a:t>
            </a:r>
          </a:p>
          <a:p>
            <a:pPr marL="514350" indent="-514350" algn="just">
              <a:buNone/>
            </a:pPr>
            <a:r>
              <a:rPr lang="en-US" i="1">
                <a:latin typeface="Bahnschrift SemiBold Condensed" pitchFamily="34" charset="0"/>
              </a:rPr>
              <a:t>Factors affecting collection frequency:</a:t>
            </a:r>
          </a:p>
          <a:p>
            <a:pPr marL="514350" indent="-514350" algn="just"/>
            <a:r>
              <a:rPr lang="en-US">
                <a:latin typeface="Bahnschrift SemiBold Condensed" pitchFamily="34" charset="0"/>
              </a:rPr>
              <a:t>      </a:t>
            </a:r>
            <a:r>
              <a:rPr lang="en-US">
                <a:solidFill>
                  <a:srgbClr val="FF0000"/>
                </a:solidFill>
                <a:latin typeface="Bahnschrift SemiBold Condensed" pitchFamily="34" charset="0"/>
              </a:rPr>
              <a:t>Cost/Storage space/Sanitation</a:t>
            </a:r>
          </a:p>
          <a:p>
            <a:pPr marL="514350" indent="-514350" algn="just">
              <a:buNone/>
            </a:pPr>
            <a:r>
              <a:rPr lang="en-US" i="1">
                <a:latin typeface="Bahnschrift SemiBold Condensed" pitchFamily="34" charset="0"/>
              </a:rPr>
              <a:t>Factors affecting storage:</a:t>
            </a:r>
          </a:p>
          <a:p>
            <a:pPr marL="514350" indent="-514350" algn="just"/>
            <a:r>
              <a:rPr lang="en-US">
                <a:solidFill>
                  <a:srgbClr val="FF0000"/>
                </a:solidFill>
                <a:latin typeface="Bahnschrift SemiBold Condensed" pitchFamily="34" charset="0"/>
              </a:rPr>
              <a:t>Efficiency/Convenience/Compatibility/Public health and safety/Ownership</a:t>
            </a:r>
          </a:p>
          <a:p>
            <a:pPr marL="514350" indent="-514350" algn="just">
              <a:buNone/>
            </a:pPr>
            <a:endParaRPr lang="en-US" dirty="0" smtClean="0">
              <a:latin typeface="Bahnschrift SemiBold Condensed"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87E7F-1187-4F48-A13F-B33D1BEA2042}"/>
              </a:ext>
            </a:extLst>
          </p:cNvPr>
          <p:cNvSpPr>
            <a:spLocks noGrp="1"/>
          </p:cNvSpPr>
          <p:nvPr>
            <p:ph type="title"/>
          </p:nvPr>
        </p:nvSpPr>
        <p:spPr>
          <a:xfrm>
            <a:off x="500034" y="0"/>
            <a:ext cx="8229600" cy="1143000"/>
          </a:xfrm>
        </p:spPr>
        <p:txBody>
          <a:bodyPr>
            <a:normAutofit fontScale="90000"/>
          </a:bodyPr>
          <a:lstStyle/>
          <a:p>
            <a:r>
              <a:rPr lang="en-US" dirty="0" smtClean="0">
                <a:cs typeface="Times New Roman" panose="02020603050405020304" pitchFamily="18" charset="0"/>
              </a:rPr>
              <a:t>STORAGE: CONTAINERS/COLLECTION </a:t>
            </a:r>
            <a:br>
              <a:rPr lang="en-US" dirty="0" smtClean="0">
                <a:cs typeface="Times New Roman" panose="02020603050405020304" pitchFamily="18" charset="0"/>
              </a:rPr>
            </a:br>
            <a:r>
              <a:rPr lang="en-US" dirty="0" smtClean="0">
                <a:cs typeface="Times New Roman" panose="02020603050405020304" pitchFamily="18" charset="0"/>
              </a:rPr>
              <a:t>VEHICLES </a:t>
            </a:r>
            <a:endParaRPr lang="en-US" sz="40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007EFA7-4284-4972-8560-D87EFF6B4537}"/>
              </a:ext>
            </a:extLst>
          </p:cNvPr>
          <p:cNvSpPr>
            <a:spLocks noGrp="1"/>
          </p:cNvSpPr>
          <p:nvPr>
            <p:ph idx="1"/>
          </p:nvPr>
        </p:nvSpPr>
        <p:spPr>
          <a:xfrm>
            <a:off x="0" y="1142984"/>
            <a:ext cx="6215106" cy="5715016"/>
          </a:xfrm>
        </p:spPr>
        <p:txBody>
          <a:bodyPr>
            <a:normAutofit/>
          </a:bodyPr>
          <a:lstStyle/>
          <a:p>
            <a:pPr algn="just"/>
            <a:r>
              <a:rPr lang="en-US" sz="1800" b="0" i="0" u="none" strike="noStrike" baseline="0" dirty="0">
                <a:solidFill>
                  <a:srgbClr val="002060"/>
                </a:solidFill>
                <a:latin typeface="Bahnschrift SemiBold Condensed" pitchFamily="34" charset="0"/>
              </a:rPr>
              <a:t>Generally, the containers used for waste storage are communal/public containers. Figure below shows a typical communal container, which a compactor collection vehicle can lift and empty mechanically.</a:t>
            </a:r>
          </a:p>
          <a:p>
            <a:pPr algn="just"/>
            <a:r>
              <a:rPr lang="en-US" sz="1800" dirty="0">
                <a:solidFill>
                  <a:srgbClr val="002060"/>
                </a:solidFill>
                <a:latin typeface="Bahnschrift SemiBold Condensed" pitchFamily="34" charset="0"/>
              </a:rPr>
              <a:t>The use of communal containers is largely dependent on local culture, tradition and attitudes towards waste. Communal containers may be fixed on the ground (stationary) or movable (hauled). </a:t>
            </a:r>
          </a:p>
          <a:p>
            <a:pPr algn="just"/>
            <a:r>
              <a:rPr lang="en-US" sz="1800" dirty="0">
                <a:solidFill>
                  <a:srgbClr val="002060"/>
                </a:solidFill>
                <a:latin typeface="Bahnschrift SemiBold Condensed" pitchFamily="34" charset="0"/>
              </a:rPr>
              <a:t>Movable containers are provided with hoists and tails compatible with lifting mechanism of collection vehicles and such containers have capacities of 1 – 4 m3. The waste management authority must monitor, maintain and upgrade the communal containers. Note that in residential and commercial areas in India, the communal containers are often made of concrete.</a:t>
            </a:r>
          </a:p>
          <a:p>
            <a:endParaRPr lang="en-US" sz="1800" b="0" i="0" u="none" strike="noStrike" baseline="0" dirty="0">
              <a:solidFill>
                <a:srgbClr val="000000"/>
              </a:solidFill>
              <a:latin typeface="Arial" panose="020B0604020202020204" pitchFamily="34" charset="0"/>
            </a:endParaRPr>
          </a:p>
          <a:p>
            <a:endParaRPr lang="en-US" dirty="0"/>
          </a:p>
        </p:txBody>
      </p:sp>
      <p:pic>
        <p:nvPicPr>
          <p:cNvPr id="11" name="Picture 10">
            <a:extLst>
              <a:ext uri="{FF2B5EF4-FFF2-40B4-BE49-F238E27FC236}">
                <a16:creationId xmlns:a16="http://schemas.microsoft.com/office/drawing/2014/main" id="{0641AFCC-2C2C-4B36-940D-B256B54275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72264" y="2285992"/>
            <a:ext cx="2586319" cy="3357586"/>
          </a:xfrm>
          <a:prstGeom prst="rect">
            <a:avLst/>
          </a:prstGeom>
        </p:spPr>
      </p:pic>
    </p:spTree>
    <p:extLst>
      <p:ext uri="{BB962C8B-B14F-4D97-AF65-F5344CB8AC3E}">
        <p14:creationId xmlns:p14="http://schemas.microsoft.com/office/powerpoint/2010/main" val="250741540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7A245-8583-4A07-A7BD-D1CFE20D9086}"/>
              </a:ext>
            </a:extLst>
          </p:cNvPr>
          <p:cNvSpPr>
            <a:spLocks noGrp="1"/>
          </p:cNvSpPr>
          <p:nvPr>
            <p:ph type="title"/>
          </p:nvPr>
        </p:nvSpPr>
        <p:spPr>
          <a:xfrm>
            <a:off x="500034" y="0"/>
            <a:ext cx="8229600" cy="1143000"/>
          </a:xfrm>
        </p:spPr>
        <p:txBody>
          <a:bodyPr>
            <a:normAutofit fontScale="90000"/>
          </a:bodyPr>
          <a:lstStyle/>
          <a:p>
            <a:r>
              <a:rPr lang="en-US" sz="3600" dirty="0" smtClean="0">
                <a:cs typeface="Times New Roman" panose="02020603050405020304" pitchFamily="18" charset="0"/>
              </a:rPr>
              <a:t>STORAGE: CONTAINERS/COLLECTION </a:t>
            </a:r>
            <a:br>
              <a:rPr lang="en-US" sz="3600" dirty="0" smtClean="0">
                <a:cs typeface="Times New Roman" panose="02020603050405020304" pitchFamily="18" charset="0"/>
              </a:rPr>
            </a:br>
            <a:r>
              <a:rPr lang="en-US" sz="3600" dirty="0" smtClean="0">
                <a:cs typeface="Times New Roman" panose="02020603050405020304" pitchFamily="18" charset="0"/>
              </a:rPr>
              <a:t>VEHICLES </a:t>
            </a:r>
            <a:endParaRPr lang="en-US" sz="36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EF0031C-9FBE-462C-A00C-C1753E0C7AE5}"/>
              </a:ext>
            </a:extLst>
          </p:cNvPr>
          <p:cNvSpPr>
            <a:spLocks noGrp="1"/>
          </p:cNvSpPr>
          <p:nvPr>
            <p:ph idx="1"/>
          </p:nvPr>
        </p:nvSpPr>
        <p:spPr>
          <a:xfrm>
            <a:off x="214282" y="1214422"/>
            <a:ext cx="8643998" cy="5357850"/>
          </a:xfrm>
        </p:spPr>
        <p:txBody>
          <a:bodyPr>
            <a:normAutofit/>
          </a:bodyPr>
          <a:lstStyle/>
          <a:p>
            <a:pPr algn="just"/>
            <a:r>
              <a:rPr lang="en-US" sz="2000" b="0" i="0" u="none" strike="noStrike" baseline="0" dirty="0">
                <a:solidFill>
                  <a:srgbClr val="002060"/>
                </a:solidFill>
                <a:latin typeface="Bahnschrift SemiBold Condensed" pitchFamily="34" charset="0"/>
              </a:rPr>
              <a:t>Almost all collections are based on collector and collection crew, which move through the collection service area with a vehicle for collecting the waste material.</a:t>
            </a:r>
          </a:p>
          <a:p>
            <a:pPr algn="just"/>
            <a:r>
              <a:rPr lang="en-US" sz="2000" b="0" i="0" u="none" strike="noStrike" baseline="0" dirty="0">
                <a:solidFill>
                  <a:srgbClr val="002060"/>
                </a:solidFill>
                <a:latin typeface="Bahnschrift SemiBold Condensed" pitchFamily="34" charset="0"/>
              </a:rPr>
              <a:t> The collection vehicle selected must be appropriate to the terrain, type and density of waste generation points, the way it travels and type and kind of material.</a:t>
            </a:r>
          </a:p>
          <a:p>
            <a:pPr algn="just"/>
            <a:r>
              <a:rPr lang="en-US" sz="2000" b="1" i="0" u="none" strike="noStrike" baseline="0" dirty="0" smtClean="0">
                <a:solidFill>
                  <a:srgbClr val="002060"/>
                </a:solidFill>
                <a:latin typeface="Bahnschrift SemiBold Condensed" pitchFamily="34" charset="0"/>
              </a:rPr>
              <a:t>Small-scale </a:t>
            </a:r>
            <a:r>
              <a:rPr lang="en-US" sz="2000" b="1" i="0" u="none" strike="noStrike" baseline="0" dirty="0">
                <a:solidFill>
                  <a:srgbClr val="002060"/>
                </a:solidFill>
                <a:latin typeface="Bahnschrift SemiBold Condensed" pitchFamily="34" charset="0"/>
              </a:rPr>
              <a:t>collection and muscle-powered vehicles </a:t>
            </a:r>
            <a:endParaRPr lang="en-US" sz="2000" dirty="0">
              <a:solidFill>
                <a:srgbClr val="002060"/>
              </a:solidFill>
              <a:latin typeface="Bahnschrift SemiBold Condensed" pitchFamily="34" charset="0"/>
            </a:endParaRPr>
          </a:p>
          <a:p>
            <a:pPr algn="just"/>
            <a:r>
              <a:rPr lang="en-US" sz="2000" b="1" i="0" u="none" strike="noStrike" baseline="0" dirty="0">
                <a:solidFill>
                  <a:srgbClr val="002060"/>
                </a:solidFill>
                <a:latin typeface="Bahnschrift SemiBold Condensed" pitchFamily="34" charset="0"/>
              </a:rPr>
              <a:t>Non-compactor trucks </a:t>
            </a:r>
          </a:p>
          <a:p>
            <a:pPr algn="just"/>
            <a:r>
              <a:rPr lang="en-US" sz="2000" b="1" i="0" u="none" strike="noStrike" baseline="0" dirty="0">
                <a:solidFill>
                  <a:srgbClr val="002060"/>
                </a:solidFill>
                <a:latin typeface="Bahnschrift SemiBold Condensed" pitchFamily="34" charset="0"/>
              </a:rPr>
              <a:t>Compactor truck </a:t>
            </a:r>
            <a:endParaRPr lang="en-US" sz="2000" dirty="0">
              <a:solidFill>
                <a:srgbClr val="002060"/>
              </a:solidFill>
              <a:latin typeface="Bahnschrift SemiBold Condensed" pitchFamily="34" charset="0"/>
            </a:endParaRPr>
          </a:p>
        </p:txBody>
      </p:sp>
    </p:spTree>
    <p:extLst>
      <p:ext uri="{BB962C8B-B14F-4D97-AF65-F5344CB8AC3E}">
        <p14:creationId xmlns:p14="http://schemas.microsoft.com/office/powerpoint/2010/main" val="287914931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A1759-BE77-4877-8601-D69F2C9F77FF}"/>
              </a:ext>
            </a:extLst>
          </p:cNvPr>
          <p:cNvSpPr>
            <a:spLocks noGrp="1"/>
          </p:cNvSpPr>
          <p:nvPr>
            <p:ph type="title"/>
          </p:nvPr>
        </p:nvSpPr>
        <p:spPr>
          <a:xfrm>
            <a:off x="428596" y="0"/>
            <a:ext cx="8229600" cy="1143000"/>
          </a:xfrm>
        </p:spPr>
        <p:txBody>
          <a:bodyPr>
            <a:normAutofit fontScale="90000"/>
          </a:bodyPr>
          <a:lstStyle/>
          <a:p>
            <a:r>
              <a:rPr lang="en-US" sz="3600" dirty="0" smtClean="0">
                <a:cs typeface="Times New Roman" panose="02020603050405020304" pitchFamily="18" charset="0"/>
              </a:rPr>
              <a:t>STORAGE: CONTAINERS/COLLECTION </a:t>
            </a:r>
            <a:br>
              <a:rPr lang="en-US" sz="3600" dirty="0" smtClean="0">
                <a:cs typeface="Times New Roman" panose="02020603050405020304" pitchFamily="18" charset="0"/>
              </a:rPr>
            </a:br>
            <a:r>
              <a:rPr lang="en-US" sz="3600" dirty="0" smtClean="0">
                <a:cs typeface="Times New Roman" panose="02020603050405020304" pitchFamily="18" charset="0"/>
              </a:rPr>
              <a:t>VEHICLES </a:t>
            </a:r>
            <a:endParaRPr lang="en-US" sz="36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4079515-31D1-4996-B3EA-986C53669968}"/>
              </a:ext>
            </a:extLst>
          </p:cNvPr>
          <p:cNvSpPr>
            <a:spLocks noGrp="1"/>
          </p:cNvSpPr>
          <p:nvPr>
            <p:ph idx="1"/>
          </p:nvPr>
        </p:nvSpPr>
        <p:spPr>
          <a:xfrm>
            <a:off x="0" y="1142984"/>
            <a:ext cx="5643570" cy="5715016"/>
          </a:xfrm>
        </p:spPr>
        <p:txBody>
          <a:bodyPr>
            <a:normAutofit lnSpcReduction="10000"/>
          </a:bodyPr>
          <a:lstStyle/>
          <a:p>
            <a:pPr algn="just"/>
            <a:r>
              <a:rPr lang="en-US" sz="2000" dirty="0" smtClean="0">
                <a:solidFill>
                  <a:srgbClr val="C00000"/>
                </a:solidFill>
                <a:latin typeface="Bahnschrift SemiBold Condensed" pitchFamily="34" charset="0"/>
              </a:rPr>
              <a:t>Small-scale collection and muscle-powered vehicles:</a:t>
            </a:r>
            <a:endParaRPr lang="en-US" sz="2000" b="0" i="0" u="none" strike="noStrike" baseline="0" dirty="0" smtClean="0">
              <a:solidFill>
                <a:srgbClr val="C00000"/>
              </a:solidFill>
              <a:latin typeface="Bahnschrift SemiBold Condensed" pitchFamily="34" charset="0"/>
            </a:endParaRPr>
          </a:p>
          <a:p>
            <a:pPr algn="just"/>
            <a:r>
              <a:rPr lang="en-US" sz="2000" b="0" i="0" u="none" strike="noStrike" baseline="0" dirty="0" smtClean="0">
                <a:solidFill>
                  <a:srgbClr val="002060"/>
                </a:solidFill>
                <a:latin typeface="Bahnschrift SemiBold Condensed" pitchFamily="34" charset="0"/>
              </a:rPr>
              <a:t>These </a:t>
            </a:r>
            <a:r>
              <a:rPr lang="en-US" sz="2000" b="0" i="0" u="none" strike="noStrike" baseline="0" dirty="0">
                <a:solidFill>
                  <a:srgbClr val="002060"/>
                </a:solidFill>
                <a:latin typeface="Bahnschrift SemiBold Condensed" pitchFamily="34" charset="0"/>
              </a:rPr>
              <a:t>are common vehicles used for waste collection in many countries and are generally used in rural hilly areas. </a:t>
            </a:r>
            <a:endParaRPr lang="en-US" sz="2000" b="0" i="0" u="none" strike="noStrike" baseline="0" dirty="0" smtClean="0">
              <a:solidFill>
                <a:srgbClr val="002060"/>
              </a:solidFill>
              <a:latin typeface="Bahnschrift SemiBold Condensed" pitchFamily="34" charset="0"/>
            </a:endParaRPr>
          </a:p>
          <a:p>
            <a:pPr algn="just"/>
            <a:r>
              <a:rPr lang="en-US" sz="2000" b="0" i="0" u="none" strike="noStrike" baseline="0" dirty="0" smtClean="0">
                <a:solidFill>
                  <a:srgbClr val="002060"/>
                </a:solidFill>
                <a:latin typeface="Bahnschrift SemiBold Condensed" pitchFamily="34" charset="0"/>
              </a:rPr>
              <a:t>As </a:t>
            </a:r>
            <a:r>
              <a:rPr lang="en-US" sz="2000" b="0" i="0" u="none" strike="noStrike" baseline="0" dirty="0">
                <a:solidFill>
                  <a:srgbClr val="002060"/>
                </a:solidFill>
                <a:latin typeface="Bahnschrift SemiBold Condensed" pitchFamily="34" charset="0"/>
              </a:rPr>
              <a:t>Figure illustrates, these can be small rickshaws, carts or wagons pulled by people or animals, and are less expensive, easier to build and maintain compared to other </a:t>
            </a:r>
            <a:r>
              <a:rPr lang="en-US" sz="2000" b="0" i="0" u="none" strike="noStrike" baseline="0" dirty="0" smtClean="0">
                <a:solidFill>
                  <a:srgbClr val="002060"/>
                </a:solidFill>
                <a:latin typeface="Bahnschrift SemiBold Condensed" pitchFamily="34" charset="0"/>
              </a:rPr>
              <a:t>vehicle.</a:t>
            </a:r>
          </a:p>
          <a:p>
            <a:pPr algn="just"/>
            <a:r>
              <a:rPr lang="en-US" sz="2000" b="0" i="0" u="none" strike="noStrike" baseline="0" dirty="0" smtClean="0">
                <a:solidFill>
                  <a:srgbClr val="002060"/>
                </a:solidFill>
                <a:latin typeface="Bahnschrift SemiBold Condensed" pitchFamily="34" charset="0"/>
              </a:rPr>
              <a:t> </a:t>
            </a:r>
            <a:r>
              <a:rPr lang="en-US" sz="2000" b="0" i="0" u="none" strike="noStrike" baseline="0" dirty="0">
                <a:solidFill>
                  <a:srgbClr val="002060"/>
                </a:solidFill>
                <a:latin typeface="Bahnschrift SemiBold Condensed" pitchFamily="34" charset="0"/>
              </a:rPr>
              <a:t>They are suitable for densely populated areas with narrow lanes, and squatter settlements, where there is relatively low volume of waste generated. Some drawbacks of these collection vehicles include limited travel range of the vehicles and weather exposure that affect humans and animals. </a:t>
            </a:r>
          </a:p>
        </p:txBody>
      </p:sp>
      <p:pic>
        <p:nvPicPr>
          <p:cNvPr id="5" name="Picture 4">
            <a:extLst>
              <a:ext uri="{FF2B5EF4-FFF2-40B4-BE49-F238E27FC236}">
                <a16:creationId xmlns:a16="http://schemas.microsoft.com/office/drawing/2014/main" id="{9EC42D45-8068-422A-AEC7-E8A79C77F563}"/>
              </a:ext>
            </a:extLst>
          </p:cNvPr>
          <p:cNvPicPr>
            <a:picLocks noChangeAspect="1"/>
          </p:cNvPicPr>
          <p:nvPr/>
        </p:nvPicPr>
        <p:blipFill>
          <a:blip r:embed="rId2"/>
          <a:stretch>
            <a:fillRect/>
          </a:stretch>
        </p:blipFill>
        <p:spPr>
          <a:xfrm>
            <a:off x="5667368" y="2786058"/>
            <a:ext cx="3476632" cy="1920867"/>
          </a:xfrm>
          <a:prstGeom prst="rect">
            <a:avLst/>
          </a:prstGeom>
        </p:spPr>
      </p:pic>
    </p:spTree>
    <p:extLst>
      <p:ext uri="{BB962C8B-B14F-4D97-AF65-F5344CB8AC3E}">
        <p14:creationId xmlns:p14="http://schemas.microsoft.com/office/powerpoint/2010/main" val="313359767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01EF3-7CA6-4166-974C-5B6F95C1918E}"/>
              </a:ext>
            </a:extLst>
          </p:cNvPr>
          <p:cNvSpPr>
            <a:spLocks noGrp="1"/>
          </p:cNvSpPr>
          <p:nvPr>
            <p:ph type="title"/>
          </p:nvPr>
        </p:nvSpPr>
        <p:spPr>
          <a:xfrm>
            <a:off x="680270" y="-71462"/>
            <a:ext cx="7886700" cy="1325563"/>
          </a:xfrm>
        </p:spPr>
        <p:txBody>
          <a:bodyPr>
            <a:normAutofit/>
          </a:bodyPr>
          <a:lstStyle/>
          <a:p>
            <a:r>
              <a:rPr lang="en-US" sz="3600" dirty="0" smtClean="0">
                <a:cs typeface="Times New Roman" panose="02020603050405020304" pitchFamily="18" charset="0"/>
              </a:rPr>
              <a:t>STORAGE: CONTAINERS/COLLECTION </a:t>
            </a:r>
            <a:br>
              <a:rPr lang="en-US" sz="3600" dirty="0" smtClean="0">
                <a:cs typeface="Times New Roman" panose="02020603050405020304" pitchFamily="18" charset="0"/>
              </a:rPr>
            </a:br>
            <a:r>
              <a:rPr lang="en-US" sz="3600" dirty="0" smtClean="0">
                <a:cs typeface="Times New Roman" panose="02020603050405020304" pitchFamily="18" charset="0"/>
              </a:rPr>
              <a:t>VEHICLES </a:t>
            </a:r>
            <a:endParaRPr lang="en-US" sz="36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33D3370-AE46-4564-8D9B-23AA2F0530D0}"/>
              </a:ext>
            </a:extLst>
          </p:cNvPr>
          <p:cNvSpPr>
            <a:spLocks noGrp="1"/>
          </p:cNvSpPr>
          <p:nvPr>
            <p:ph idx="1"/>
          </p:nvPr>
        </p:nvSpPr>
        <p:spPr>
          <a:xfrm>
            <a:off x="0" y="1022273"/>
            <a:ext cx="6643702" cy="5835727"/>
          </a:xfrm>
        </p:spPr>
        <p:txBody>
          <a:bodyPr>
            <a:normAutofit fontScale="85000" lnSpcReduction="20000"/>
          </a:bodyPr>
          <a:lstStyle/>
          <a:p>
            <a:pPr algn="just"/>
            <a:r>
              <a:rPr lang="en-US" sz="2400" dirty="0" smtClean="0">
                <a:solidFill>
                  <a:srgbClr val="C00000"/>
                </a:solidFill>
                <a:latin typeface="Bahnschrift SemiBold Condensed" pitchFamily="34" charset="0"/>
              </a:rPr>
              <a:t>Non-compactor trucks:</a:t>
            </a:r>
            <a:endParaRPr lang="en-US" sz="2200" b="0" i="0" u="none" strike="noStrike" baseline="0" dirty="0" smtClean="0">
              <a:solidFill>
                <a:srgbClr val="C00000"/>
              </a:solidFill>
              <a:latin typeface="Bahnschrift SemiBold Condensed" pitchFamily="34" charset="0"/>
            </a:endParaRPr>
          </a:p>
          <a:p>
            <a:pPr algn="just"/>
            <a:r>
              <a:rPr lang="en-US" sz="2200" b="0" i="0" u="none" strike="noStrike" baseline="0" dirty="0" smtClean="0">
                <a:solidFill>
                  <a:srgbClr val="002060"/>
                </a:solidFill>
                <a:latin typeface="Bahnschrift SemiBold Condensed" pitchFamily="34" charset="0"/>
              </a:rPr>
              <a:t>Non-compactor </a:t>
            </a:r>
            <a:r>
              <a:rPr lang="en-US" sz="2200" b="0" i="0" u="none" strike="noStrike" baseline="0" dirty="0">
                <a:solidFill>
                  <a:srgbClr val="002060"/>
                </a:solidFill>
                <a:latin typeface="Bahnschrift SemiBold Condensed" pitchFamily="34" charset="0"/>
              </a:rPr>
              <a:t>trucks are efficient and cost effective in small cities and in areas where wastes tend to be very dense and have little potential for compaction. Figure illustrates a non-compactor truck When these trucks are used for waste collection, they need a dumping system to easily discharge the waste. </a:t>
            </a:r>
          </a:p>
          <a:p>
            <a:pPr algn="just"/>
            <a:r>
              <a:rPr lang="en-US" sz="2200" b="0" i="0" u="none" strike="noStrike" baseline="0" dirty="0">
                <a:solidFill>
                  <a:srgbClr val="002060"/>
                </a:solidFill>
                <a:latin typeface="Bahnschrift SemiBold Condensed" pitchFamily="34" charset="0"/>
              </a:rPr>
              <a:t>It is generally required to cover the trucks in order to prevent residue flying off or rain soaking the wastes. Trucks with capacities of 10 – 12 m3 are effective, if the distance between the disposal site and the collection area is less than 15 km.</a:t>
            </a:r>
          </a:p>
          <a:p>
            <a:pPr algn="just"/>
            <a:r>
              <a:rPr lang="en-US" sz="2200" b="0" i="0" u="none" strike="noStrike" baseline="0" dirty="0">
                <a:solidFill>
                  <a:srgbClr val="002060"/>
                </a:solidFill>
                <a:latin typeface="Bahnschrift SemiBold Condensed" pitchFamily="34" charset="0"/>
              </a:rPr>
              <a:t> If the distance is longer, a potential transfer station closer than 10 km from the collection area is required. Non-compactor trucks are generally used, when </a:t>
            </a:r>
            <a:r>
              <a:rPr lang="en-US" sz="2200" b="0" i="0" u="none" strike="noStrike" baseline="0" dirty="0" err="1">
                <a:solidFill>
                  <a:srgbClr val="002060"/>
                </a:solidFill>
                <a:latin typeface="Bahnschrift SemiBold Condensed" pitchFamily="34" charset="0"/>
              </a:rPr>
              <a:t>labour</a:t>
            </a:r>
            <a:r>
              <a:rPr lang="en-US" sz="2200" b="0" i="0" u="none" strike="noStrike" baseline="0" dirty="0">
                <a:solidFill>
                  <a:srgbClr val="002060"/>
                </a:solidFill>
                <a:latin typeface="Bahnschrift SemiBold Condensed" pitchFamily="34" charset="0"/>
              </a:rPr>
              <a:t> cost is high. Controlling and operating cost is a deciding factor, when collection routes are long and relatively sparsely populated. </a:t>
            </a:r>
            <a:endParaRPr lang="en-US" sz="2200" dirty="0">
              <a:solidFill>
                <a:srgbClr val="002060"/>
              </a:solidFill>
              <a:latin typeface="Bahnschrift SemiBold Condensed" pitchFamily="34" charset="0"/>
            </a:endParaRPr>
          </a:p>
          <a:p>
            <a:endParaRPr lang="en-US" dirty="0"/>
          </a:p>
        </p:txBody>
      </p:sp>
      <p:pic>
        <p:nvPicPr>
          <p:cNvPr id="7" name="Picture 6">
            <a:extLst>
              <a:ext uri="{FF2B5EF4-FFF2-40B4-BE49-F238E27FC236}">
                <a16:creationId xmlns:a16="http://schemas.microsoft.com/office/drawing/2014/main" id="{FD0C3F6C-5E65-42B4-A5E4-BDD8A487BE09}"/>
              </a:ext>
            </a:extLst>
          </p:cNvPr>
          <p:cNvPicPr>
            <a:picLocks noChangeAspect="1"/>
          </p:cNvPicPr>
          <p:nvPr/>
        </p:nvPicPr>
        <p:blipFill>
          <a:blip r:embed="rId2"/>
          <a:stretch>
            <a:fillRect/>
          </a:stretch>
        </p:blipFill>
        <p:spPr>
          <a:xfrm>
            <a:off x="6794748" y="3357562"/>
            <a:ext cx="2349252" cy="2349253"/>
          </a:xfrm>
          <a:prstGeom prst="rect">
            <a:avLst/>
          </a:prstGeom>
        </p:spPr>
      </p:pic>
    </p:spTree>
    <p:extLst>
      <p:ext uri="{BB962C8B-B14F-4D97-AF65-F5344CB8AC3E}">
        <p14:creationId xmlns:p14="http://schemas.microsoft.com/office/powerpoint/2010/main" val="300339314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2BF17-798D-49B2-A238-3BB90392E40A}"/>
              </a:ext>
            </a:extLst>
          </p:cNvPr>
          <p:cNvSpPr>
            <a:spLocks noGrp="1"/>
          </p:cNvSpPr>
          <p:nvPr>
            <p:ph type="title"/>
          </p:nvPr>
        </p:nvSpPr>
        <p:spPr>
          <a:xfrm>
            <a:off x="500034" y="0"/>
            <a:ext cx="8229600" cy="1143000"/>
          </a:xfrm>
        </p:spPr>
        <p:txBody>
          <a:bodyPr>
            <a:normAutofit fontScale="90000"/>
          </a:bodyPr>
          <a:lstStyle/>
          <a:p>
            <a:r>
              <a:rPr lang="en-US" sz="3600" dirty="0" smtClean="0">
                <a:cs typeface="Times New Roman" panose="02020603050405020304" pitchFamily="18" charset="0"/>
              </a:rPr>
              <a:t>STORAGE: CONTAINERS/COLLECTION </a:t>
            </a:r>
            <a:br>
              <a:rPr lang="en-US" sz="3600" dirty="0" smtClean="0">
                <a:cs typeface="Times New Roman" panose="02020603050405020304" pitchFamily="18" charset="0"/>
              </a:rPr>
            </a:br>
            <a:r>
              <a:rPr lang="en-US" sz="3600" dirty="0" smtClean="0">
                <a:cs typeface="Times New Roman" panose="02020603050405020304" pitchFamily="18" charset="0"/>
              </a:rPr>
              <a:t>VEHICLES </a:t>
            </a:r>
            <a:endParaRPr lang="en-US" sz="3600" dirty="0">
              <a:solidFill>
                <a:schemeClr val="accent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6154557-EEB9-4EAE-A934-D3F7DFFC801A}"/>
              </a:ext>
            </a:extLst>
          </p:cNvPr>
          <p:cNvSpPr>
            <a:spLocks noGrp="1"/>
          </p:cNvSpPr>
          <p:nvPr>
            <p:ph idx="1"/>
          </p:nvPr>
        </p:nvSpPr>
        <p:spPr>
          <a:xfrm>
            <a:off x="214282" y="1142984"/>
            <a:ext cx="5429288" cy="5429288"/>
          </a:xfrm>
        </p:spPr>
        <p:txBody>
          <a:bodyPr>
            <a:normAutofit/>
          </a:bodyPr>
          <a:lstStyle/>
          <a:p>
            <a:pPr algn="just"/>
            <a:r>
              <a:rPr lang="en-US" sz="2000" dirty="0" smtClean="0">
                <a:solidFill>
                  <a:schemeClr val="accent2"/>
                </a:solidFill>
                <a:latin typeface="Bahnschrift SemiBold Condensed" pitchFamily="34" charset="0"/>
              </a:rPr>
              <a:t>Compactor truck:</a:t>
            </a:r>
            <a:endParaRPr lang="en-US" sz="2000" b="0" i="0" u="none" strike="noStrike" baseline="0" dirty="0" smtClean="0">
              <a:solidFill>
                <a:srgbClr val="000000"/>
              </a:solidFill>
              <a:latin typeface="Bahnschrift SemiBold Condensed" pitchFamily="34" charset="0"/>
            </a:endParaRPr>
          </a:p>
          <a:p>
            <a:pPr algn="just"/>
            <a:r>
              <a:rPr lang="en-US" sz="2000" b="0" i="0" u="none" strike="noStrike" baseline="0" dirty="0" smtClean="0">
                <a:solidFill>
                  <a:srgbClr val="002060"/>
                </a:solidFill>
                <a:latin typeface="Bahnschrift SemiBold Condensed" pitchFamily="34" charset="0"/>
              </a:rPr>
              <a:t>Compaction </a:t>
            </a:r>
            <a:r>
              <a:rPr lang="en-US" sz="2000" b="0" i="0" u="none" strike="noStrike" baseline="0" dirty="0">
                <a:solidFill>
                  <a:srgbClr val="002060"/>
                </a:solidFill>
                <a:latin typeface="Bahnschrift SemiBold Condensed" pitchFamily="34" charset="0"/>
              </a:rPr>
              <a:t>vehicles are more common these days, generally having capacities of 12 – 15 m3 due to limitations imposed by narrow roads. Although the capacity of a compaction vehicle, illustrated in Figure 3.4, is similar to that of a dump truck, the weight of solid wastes collected per trip is 2 to 2.5 times larger since the wastes are hydraulically compacted </a:t>
            </a:r>
          </a:p>
          <a:p>
            <a:pPr algn="just"/>
            <a:r>
              <a:rPr lang="en-US" sz="2000" b="0" i="0" u="none" strike="noStrike" baseline="0" dirty="0">
                <a:solidFill>
                  <a:srgbClr val="002060"/>
                </a:solidFill>
                <a:latin typeface="Bahnschrift SemiBold Condensed" pitchFamily="34" charset="0"/>
              </a:rPr>
              <a:t>The success of waste management depends on the level of segregation at source. One of the examples for best collection method is illustrated in the figure below </a:t>
            </a:r>
          </a:p>
          <a:p>
            <a:endParaRPr lang="en-US" dirty="0"/>
          </a:p>
        </p:txBody>
      </p:sp>
      <p:pic>
        <p:nvPicPr>
          <p:cNvPr id="5" name="Picture 4">
            <a:extLst>
              <a:ext uri="{FF2B5EF4-FFF2-40B4-BE49-F238E27FC236}">
                <a16:creationId xmlns:a16="http://schemas.microsoft.com/office/drawing/2014/main" id="{0387D274-3DF7-4531-9E36-2EC388545680}"/>
              </a:ext>
            </a:extLst>
          </p:cNvPr>
          <p:cNvPicPr>
            <a:picLocks noChangeAspect="1"/>
          </p:cNvPicPr>
          <p:nvPr/>
        </p:nvPicPr>
        <p:blipFill>
          <a:blip r:embed="rId2"/>
          <a:stretch>
            <a:fillRect/>
          </a:stretch>
        </p:blipFill>
        <p:spPr>
          <a:xfrm>
            <a:off x="5647386" y="4572008"/>
            <a:ext cx="3496614" cy="2028423"/>
          </a:xfrm>
          <a:prstGeom prst="rect">
            <a:avLst/>
          </a:prstGeom>
        </p:spPr>
      </p:pic>
    </p:spTree>
    <p:extLst>
      <p:ext uri="{BB962C8B-B14F-4D97-AF65-F5344CB8AC3E}">
        <p14:creationId xmlns:p14="http://schemas.microsoft.com/office/powerpoint/2010/main" val="262181835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8EA3E-788E-494B-89EC-8AEB715127B3}"/>
              </a:ext>
            </a:extLst>
          </p:cNvPr>
          <p:cNvSpPr>
            <a:spLocks noGrp="1"/>
          </p:cNvSpPr>
          <p:nvPr>
            <p:ph type="title"/>
          </p:nvPr>
        </p:nvSpPr>
        <p:spPr>
          <a:xfrm>
            <a:off x="500034" y="0"/>
            <a:ext cx="8229600" cy="1143000"/>
          </a:xfrm>
        </p:spPr>
        <p:txBody>
          <a:bodyPr>
            <a:normAutofit fontScale="90000"/>
          </a:bodyPr>
          <a:lstStyle/>
          <a:p>
            <a:r>
              <a:rPr lang="en-US" dirty="0" smtClean="0">
                <a:cs typeface="Times New Roman" panose="02020603050405020304" pitchFamily="18" charset="0"/>
              </a:rPr>
              <a:t>STORAGE: CONTAINERS/COLLECTION </a:t>
            </a:r>
            <a:br>
              <a:rPr lang="en-US" dirty="0" smtClean="0">
                <a:cs typeface="Times New Roman" panose="02020603050405020304" pitchFamily="18" charset="0"/>
              </a:rPr>
            </a:br>
            <a:r>
              <a:rPr lang="en-US" dirty="0" smtClean="0">
                <a:cs typeface="Times New Roman" panose="02020603050405020304" pitchFamily="18" charset="0"/>
              </a:rPr>
              <a:t>VEHICLES </a:t>
            </a:r>
            <a:endParaRPr lang="en-US" dirty="0"/>
          </a:p>
        </p:txBody>
      </p:sp>
      <p:sp>
        <p:nvSpPr>
          <p:cNvPr id="3" name="Content Placeholder 2">
            <a:extLst>
              <a:ext uri="{FF2B5EF4-FFF2-40B4-BE49-F238E27FC236}">
                <a16:creationId xmlns:a16="http://schemas.microsoft.com/office/drawing/2014/main" id="{A3DCF598-F3B6-4E57-A60F-4BBDCADAA31D}"/>
              </a:ext>
            </a:extLst>
          </p:cNvPr>
          <p:cNvSpPr>
            <a:spLocks noGrp="1"/>
          </p:cNvSpPr>
          <p:nvPr>
            <p:ph idx="1"/>
          </p:nvPr>
        </p:nvSpPr>
        <p:spPr>
          <a:xfrm>
            <a:off x="285720" y="1285860"/>
            <a:ext cx="8643998" cy="5357850"/>
          </a:xfrm>
        </p:spPr>
        <p:txBody>
          <a:bodyPr>
            <a:normAutofit/>
          </a:bodyPr>
          <a:lstStyle/>
          <a:p>
            <a:pPr algn="just"/>
            <a:r>
              <a:rPr lang="en-US" sz="2000" dirty="0" smtClean="0">
                <a:solidFill>
                  <a:schemeClr val="accent2"/>
                </a:solidFill>
                <a:latin typeface="Bahnschrift SemiBold Condensed" pitchFamily="34" charset="0"/>
              </a:rPr>
              <a:t>Compactor truck:</a:t>
            </a:r>
            <a:endParaRPr lang="en-US" sz="2000" b="0" dirty="0" smtClean="0">
              <a:solidFill>
                <a:srgbClr val="000000"/>
              </a:solidFill>
              <a:latin typeface="Bahnschrift SemiBold Condensed" pitchFamily="34" charset="0"/>
            </a:endParaRPr>
          </a:p>
          <a:p>
            <a:pPr algn="just"/>
            <a:r>
              <a:rPr lang="en-US" sz="2000" b="0" i="0" u="none" strike="noStrike" baseline="0" dirty="0" smtClean="0">
                <a:solidFill>
                  <a:srgbClr val="002060"/>
                </a:solidFill>
                <a:latin typeface="Bahnschrift SemiBold Condensed" pitchFamily="34" charset="0"/>
              </a:rPr>
              <a:t>A </a:t>
            </a:r>
            <a:r>
              <a:rPr lang="en-US" sz="2000" b="0" i="0" u="none" strike="noStrike" baseline="0" dirty="0">
                <a:solidFill>
                  <a:srgbClr val="002060"/>
                </a:solidFill>
                <a:latin typeface="Bahnschrift SemiBold Condensed" pitchFamily="34" charset="0"/>
              </a:rPr>
              <a:t>compactor truck allows waste containers to be emptied into the vehicle from the rear, front or sides and inhibits vectors (of disease) from reaching the waste during collection and transport. It works poorly when waste </a:t>
            </a:r>
            <a:r>
              <a:rPr lang="en-US" sz="2000" b="0" i="0" u="none" strike="noStrike" baseline="0" dirty="0" smtClean="0">
                <a:solidFill>
                  <a:srgbClr val="002060"/>
                </a:solidFill>
                <a:latin typeface="Bahnschrift SemiBold Condensed" pitchFamily="34" charset="0"/>
              </a:rPr>
              <a:t>containers </a:t>
            </a:r>
            <a:r>
              <a:rPr lang="en-US" sz="2000" b="0" i="0" u="none" strike="noStrike" baseline="0" dirty="0">
                <a:solidFill>
                  <a:srgbClr val="002060"/>
                </a:solidFill>
                <a:latin typeface="Bahnschrift SemiBold Condensed" pitchFamily="34" charset="0"/>
              </a:rPr>
              <a:t>are uniform, large, covered and relatively visually inoffensive; </a:t>
            </a:r>
          </a:p>
          <a:p>
            <a:pPr algn="just"/>
            <a:r>
              <a:rPr lang="en-US" sz="2000" b="0" i="0" u="none" strike="noStrike" baseline="0" dirty="0">
                <a:solidFill>
                  <a:srgbClr val="002060"/>
                </a:solidFill>
                <a:latin typeface="Bahnschrift SemiBold Condensed" pitchFamily="34" charset="0"/>
              </a:rPr>
              <a:t>waste is set out in containers so that the crew can pick them up quickly; </a:t>
            </a:r>
          </a:p>
          <a:p>
            <a:pPr algn="just"/>
            <a:r>
              <a:rPr lang="en-US" sz="2000" b="0" i="0" u="none" strike="noStrike" baseline="0" dirty="0">
                <a:solidFill>
                  <a:srgbClr val="002060"/>
                </a:solidFill>
                <a:latin typeface="Bahnschrift SemiBold Condensed" pitchFamily="34" charset="0"/>
              </a:rPr>
              <a:t>health risk to the collectors and odor on the streets are minimized; </a:t>
            </a:r>
          </a:p>
          <a:p>
            <a:pPr algn="just"/>
            <a:r>
              <a:rPr lang="en-US" sz="2000" b="0" i="0" u="none" strike="noStrike" baseline="0" dirty="0">
                <a:solidFill>
                  <a:srgbClr val="002060"/>
                </a:solidFill>
                <a:latin typeface="Bahnschrift SemiBold Condensed" pitchFamily="34" charset="0"/>
              </a:rPr>
              <a:t>waste is relatively inaccessible to the waste pickers. </a:t>
            </a:r>
          </a:p>
          <a:p>
            <a:endParaRPr lang="en-US" dirty="0"/>
          </a:p>
        </p:txBody>
      </p:sp>
    </p:spTree>
    <p:extLst>
      <p:ext uri="{BB962C8B-B14F-4D97-AF65-F5344CB8AC3E}">
        <p14:creationId xmlns:p14="http://schemas.microsoft.com/office/powerpoint/2010/main" val="380591144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noChangeArrowheads="1"/>
          </p:cNvSpPr>
          <p:nvPr>
            <p:ph type="title"/>
          </p:nvPr>
        </p:nvSpPr>
        <p:spPr>
          <a:xfrm>
            <a:off x="214282" y="0"/>
            <a:ext cx="8515352" cy="1143000"/>
          </a:xfrm>
        </p:spPr>
        <p:txBody>
          <a:bodyPr>
            <a:normAutofit fontScale="90000"/>
          </a:bodyPr>
          <a:lstStyle/>
          <a:p>
            <a:pPr eaLnBrk="1" hangingPunct="1"/>
            <a:r>
              <a:rPr lang="en-IN" altLang="en-US" sz="3600" dirty="0" smtClean="0"/>
              <a:t>CAPACITY AND VIABILITY OF TRANSFER STATIONS</a:t>
            </a:r>
            <a:endParaRPr lang="en-US" altLang="en-US" dirty="0" smtClean="0"/>
          </a:p>
        </p:txBody>
      </p:sp>
      <p:sp>
        <p:nvSpPr>
          <p:cNvPr id="35843" name="Content Placeholder 2"/>
          <p:cNvSpPr>
            <a:spLocks noGrp="1" noChangeArrowheads="1"/>
          </p:cNvSpPr>
          <p:nvPr>
            <p:ph idx="1"/>
          </p:nvPr>
        </p:nvSpPr>
        <p:spPr>
          <a:xfrm>
            <a:off x="214282" y="1142984"/>
            <a:ext cx="8715436" cy="5429288"/>
          </a:xfrm>
        </p:spPr>
        <p:txBody>
          <a:bodyPr>
            <a:normAutofit/>
          </a:bodyPr>
          <a:lstStyle/>
          <a:p>
            <a:pPr algn="just" eaLnBrk="1" hangingPunct="1">
              <a:buFontTx/>
              <a:buBlip>
                <a:blip r:embed="rId2"/>
              </a:buBlip>
            </a:pPr>
            <a:r>
              <a:rPr lang="en-US" altLang="en-US" sz="2000" dirty="0" smtClean="0">
                <a:latin typeface="Bahnschrift SemiBold Condensed" pitchFamily="34" charset="0"/>
                <a:cs typeface="Calibri" pitchFamily="34" charset="0"/>
              </a:rPr>
              <a:t>A transfer station should have enough capacity to manage and handle the wastes at the facility throughout its operating life. </a:t>
            </a:r>
          </a:p>
          <a:p>
            <a:pPr algn="just" eaLnBrk="1" hangingPunct="1">
              <a:buFontTx/>
              <a:buBlip>
                <a:blip r:embed="rId2"/>
              </a:buBlip>
            </a:pPr>
            <a:r>
              <a:rPr lang="en-US" altLang="en-US" sz="2000" dirty="0" smtClean="0">
                <a:latin typeface="Bahnschrift SemiBold Condensed" pitchFamily="34" charset="0"/>
                <a:cs typeface="Calibri" pitchFamily="34" charset="0"/>
              </a:rPr>
              <a:t>While selecting the design capacity of a transfer station, we must, therefore, consider trade-offs between the capital costs associated with the station and equipment and the operational costs. </a:t>
            </a:r>
          </a:p>
          <a:p>
            <a:pPr algn="just" eaLnBrk="1" hangingPunct="1">
              <a:buFontTx/>
              <a:buBlip>
                <a:blip r:embed="rId2"/>
              </a:buBlip>
            </a:pPr>
            <a:r>
              <a:rPr lang="en-US" altLang="en-US" sz="2000" dirty="0" smtClean="0">
                <a:latin typeface="Bahnschrift SemiBold Condensed" pitchFamily="34" charset="0"/>
                <a:cs typeface="Calibri" pitchFamily="34" charset="0"/>
              </a:rPr>
              <a:t>Designers should also plan adequate space for waste storage and, if necessary, waste processing. </a:t>
            </a:r>
          </a:p>
          <a:p>
            <a:pPr algn="just" eaLnBrk="1" hangingPunct="1">
              <a:buFontTx/>
              <a:buBlip>
                <a:blip r:embed="rId2"/>
              </a:buBlip>
            </a:pPr>
            <a:r>
              <a:rPr lang="en-US" altLang="en-US" sz="2000" dirty="0" smtClean="0">
                <a:latin typeface="Bahnschrift SemiBold Condensed" pitchFamily="34" charset="0"/>
                <a:cs typeface="Calibri" pitchFamily="34" charset="0"/>
              </a:rPr>
              <a:t>Transfer stations are usually designed to have 1.5 – 2 days of storage capacity. </a:t>
            </a:r>
          </a:p>
          <a:p>
            <a:pPr algn="just" eaLnBrk="1" hangingPunct="1">
              <a:buFontTx/>
              <a:buBlip>
                <a:blip r:embed="rId2"/>
              </a:buBlip>
            </a:pPr>
            <a:r>
              <a:rPr lang="en-US" altLang="en-US" sz="2000" dirty="0" smtClean="0">
                <a:latin typeface="Bahnschrift SemiBold Condensed" pitchFamily="34" charset="0"/>
                <a:cs typeface="Calibri" pitchFamily="34" charset="0"/>
              </a:rPr>
              <a:t>To minimize the space required, the facility should be designed such that the collection vehicle backs into the unloading position. </a:t>
            </a:r>
          </a:p>
          <a:p>
            <a:pPr algn="just" eaLnBrk="1" hangingPunct="1">
              <a:buFontTx/>
              <a:buBlip>
                <a:blip r:embed="rId2"/>
              </a:buBlip>
            </a:pPr>
            <a:r>
              <a:rPr lang="en-US" altLang="en-US" sz="2000" dirty="0" smtClean="0">
                <a:latin typeface="Bahnschrift SemiBold Condensed" pitchFamily="34" charset="0"/>
                <a:cs typeface="Calibri" pitchFamily="34" charset="0"/>
              </a:rPr>
              <a:t>Adequate space should also be available for offices, employee facilities, and other facility-related activities (EPA, 1995). </a:t>
            </a:r>
            <a:endParaRPr lang="en-US" altLang="en-US" sz="2000" dirty="0" smtClean="0">
              <a:latin typeface="Bahnschrift SemiBold Condensed" pitchFamily="34" charset="0"/>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noChangeArrowheads="1"/>
          </p:cNvSpPr>
          <p:nvPr>
            <p:ph type="title"/>
          </p:nvPr>
        </p:nvSpPr>
        <p:spPr>
          <a:xfrm>
            <a:off x="0" y="0"/>
            <a:ext cx="9144000" cy="1143000"/>
          </a:xfrm>
        </p:spPr>
        <p:txBody>
          <a:bodyPr>
            <a:normAutofit fontScale="90000"/>
          </a:bodyPr>
          <a:lstStyle/>
          <a:p>
            <a:r>
              <a:rPr lang="en-IN" altLang="en-US" dirty="0" smtClean="0"/>
              <a:t>CAPACITY AND VIABILITY OF TRANSFER STATIONS</a:t>
            </a:r>
            <a:endParaRPr lang="en-US" altLang="en-US" dirty="0" smtClean="0"/>
          </a:p>
        </p:txBody>
      </p:sp>
      <p:sp>
        <p:nvSpPr>
          <p:cNvPr id="3" name="Content Placeholder 2"/>
          <p:cNvSpPr>
            <a:spLocks noGrp="1"/>
          </p:cNvSpPr>
          <p:nvPr>
            <p:ph idx="1"/>
          </p:nvPr>
        </p:nvSpPr>
        <p:spPr>
          <a:xfrm>
            <a:off x="285720" y="1214422"/>
            <a:ext cx="8643998" cy="5357850"/>
          </a:xfrm>
        </p:spPr>
        <p:txBody>
          <a:bodyPr rtlCol="0">
            <a:normAutofit/>
          </a:bodyPr>
          <a:lstStyle/>
          <a:p>
            <a:pPr marL="0" indent="0" algn="just" eaLnBrk="1" fontAlgn="auto" hangingPunct="1">
              <a:spcAft>
                <a:spcPts val="0"/>
              </a:spcAft>
              <a:buFontTx/>
              <a:buNone/>
              <a:defRPr/>
            </a:pPr>
            <a:r>
              <a:rPr lang="en-US" sz="1800" dirty="0">
                <a:latin typeface="Bahnschrift SemiBold Condensed" pitchFamily="34" charset="0"/>
                <a:ea typeface="Calibri" panose="020F0502020204030204" pitchFamily="34" charset="0"/>
              </a:rPr>
              <a:t>Factors that should be considered in determining the appropriate capacity of a transfer facility include: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Capacity of collection vehicles using the facility;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Desired number of days of storage space on tipping floor;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Time required to unload collection vehicles;</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 Number of vehicles that will use the station and their expected days and hours of arrival;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Waste sorting or processing to be accomplished at the facility;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Transfer trailer capacity; hours of station operation;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Availability of transfer trailers waiting for loading; </a:t>
            </a:r>
          </a:p>
          <a:p>
            <a:pPr algn="just" eaLnBrk="1" fontAlgn="auto" hangingPunct="1">
              <a:spcAft>
                <a:spcPts val="0"/>
              </a:spcAft>
              <a:defRPr/>
            </a:pPr>
            <a:r>
              <a:rPr lang="en-US" sz="1800" dirty="0">
                <a:latin typeface="Bahnschrift SemiBold Condensed" pitchFamily="34" charset="0"/>
                <a:ea typeface="Calibri" panose="020F0502020204030204" pitchFamily="34" charset="0"/>
              </a:rPr>
              <a:t>Time required, if necessary, to attach and disconnect trailers from tractors or compactors. </a:t>
            </a:r>
            <a:endParaRPr lang="en-US" dirty="0">
              <a:latin typeface="Bahnschrift SemiBold Condensed" pitchFamily="34" charset="0"/>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noChangeArrowheads="1"/>
          </p:cNvSpPr>
          <p:nvPr>
            <p:ph type="title"/>
          </p:nvPr>
        </p:nvSpPr>
        <p:spPr/>
        <p:txBody>
          <a:bodyPr/>
          <a:lstStyle/>
          <a:p>
            <a:pPr eaLnBrk="1" hangingPunct="1"/>
            <a:r>
              <a:rPr lang="en-US" altLang="en-US" dirty="0" smtClean="0"/>
              <a:t>WASTE COLLECTION SYSTEM DESIGN</a:t>
            </a:r>
          </a:p>
        </p:txBody>
      </p:sp>
      <p:sp>
        <p:nvSpPr>
          <p:cNvPr id="37891" name="Content Placeholder 2"/>
          <p:cNvSpPr>
            <a:spLocks noGrp="1" noChangeArrowheads="1"/>
          </p:cNvSpPr>
          <p:nvPr>
            <p:ph idx="1"/>
          </p:nvPr>
        </p:nvSpPr>
        <p:spPr>
          <a:xfrm>
            <a:off x="214282" y="1214422"/>
            <a:ext cx="8715436" cy="5429288"/>
          </a:xfrm>
        </p:spPr>
        <p:txBody>
          <a:bodyPr>
            <a:normAutofit/>
          </a:bodyPr>
          <a:lstStyle/>
          <a:p>
            <a:pPr algn="just" eaLnBrk="1" hangingPunct="1">
              <a:buFontTx/>
              <a:buBlip>
                <a:blip r:embed="rId2"/>
              </a:buBlip>
            </a:pPr>
            <a:r>
              <a:rPr lang="en-US" altLang="en-US" dirty="0" smtClean="0">
                <a:latin typeface="Bahnschrift SemiBold Condensed" pitchFamily="34" charset="0"/>
              </a:rPr>
              <a:t>After the identification of appropriate options for collection, equipment and transfer, the various combinations of these elements to define system-wide alternatives for further analysis has to be examined.</a:t>
            </a:r>
            <a:endParaRPr lang="en-US" altLang="en-US" b="0" dirty="0" smtClean="0">
              <a:latin typeface="Bahnschrift SemiBold Condensed" pitchFamily="34" charset="0"/>
            </a:endParaRPr>
          </a:p>
          <a:p>
            <a:pPr algn="just" eaLnBrk="1" hangingPunct="1">
              <a:buFontTx/>
              <a:buBlip>
                <a:blip r:embed="rId2"/>
              </a:buBlip>
            </a:pPr>
            <a:r>
              <a:rPr lang="en-US" altLang="en-US" dirty="0" smtClean="0">
                <a:latin typeface="Bahnschrift SemiBold Condensed" pitchFamily="34" charset="0"/>
              </a:rPr>
              <a:t>Each should be evaluated for its ability to achieve the identified goals of the collection programme. </a:t>
            </a:r>
            <a:endParaRPr lang="en-US" altLang="en-US" b="0" dirty="0" smtClean="0">
              <a:latin typeface="Bahnschrift SemiBold Condensed" pitchFamily="34" charset="0"/>
            </a:endParaRPr>
          </a:p>
          <a:p>
            <a:pPr algn="just" eaLnBrk="1" hangingPunct="1">
              <a:buFontTx/>
              <a:buBlip>
                <a:blip r:embed="rId2"/>
              </a:buBlip>
            </a:pPr>
            <a:r>
              <a:rPr lang="en-US" altLang="en-US" dirty="0" smtClean="0">
                <a:latin typeface="Bahnschrift SemiBold Condensed" pitchFamily="34" charset="0"/>
              </a:rPr>
              <a:t>Economic analysis will usually be a central focus of the system evaluation. </a:t>
            </a:r>
            <a:endParaRPr lang="en-US" altLang="en-US" b="0" dirty="0" smtClean="0">
              <a:latin typeface="Bahnschrift SemiBold Condensed" pitchFamily="34" charset="0"/>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noChangeArrowheads="1"/>
          </p:cNvSpPr>
          <p:nvPr>
            <p:ph type="title"/>
          </p:nvPr>
        </p:nvSpPr>
        <p:spPr/>
        <p:txBody>
          <a:bodyPr/>
          <a:lstStyle/>
          <a:p>
            <a:pPr eaLnBrk="1" hangingPunct="1"/>
            <a:r>
              <a:rPr lang="en-US" altLang="en-US" dirty="0" smtClean="0"/>
              <a:t>WASTE COLLECTION SYSTEM DESIGN</a:t>
            </a:r>
          </a:p>
        </p:txBody>
      </p:sp>
      <p:pic>
        <p:nvPicPr>
          <p:cNvPr id="38915" name="Picture 2" descr="Metro Waste Authority Adds a Second Transfer Station: What that Means for  You and Your Community - Metro Waste Authority: Providing Safe, Smart  Answers for Waste Disposal &amp; Recycling in the Greater"/>
          <p:cNvPicPr>
            <a:picLocks noGrp="1" noChangeAspect="1" noChangeArrowheads="1"/>
          </p:cNvPicPr>
          <p:nvPr>
            <p:ph idx="1"/>
          </p:nvPr>
        </p:nvPicPr>
        <p:blipFill>
          <a:blip r:embed="rId2"/>
          <a:srcRect/>
          <a:stretch>
            <a:fillRect/>
          </a:stretch>
        </p:blipFill>
        <p:spPr>
          <a:xfrm>
            <a:off x="1510904" y="1536700"/>
            <a:ext cx="5068490" cy="3790950"/>
          </a:xfrm>
          <a:noFill/>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600" b="1" dirty="0" smtClean="0">
                <a:cs typeface="Times New Roman" pitchFamily="18" charset="0"/>
              </a:rPr>
              <a:t>STORAGE: CONTAINERS/COLLECTION VEHICLES</a:t>
            </a:r>
            <a:endParaRPr lang="en-IN" sz="3600" b="1" dirty="0">
              <a:cs typeface="Times New Roman" pitchFamily="18" charset="0"/>
            </a:endParaRPr>
          </a:p>
        </p:txBody>
      </p:sp>
      <p:pic>
        <p:nvPicPr>
          <p:cNvPr id="1026" name="Picture 2"/>
          <p:cNvPicPr>
            <a:picLocks noChangeAspect="1" noChangeArrowheads="1"/>
          </p:cNvPicPr>
          <p:nvPr/>
        </p:nvPicPr>
        <p:blipFill>
          <a:blip r:embed="rId2"/>
          <a:srcRect/>
          <a:stretch>
            <a:fillRect/>
          </a:stretch>
        </p:blipFill>
        <p:spPr bwMode="auto">
          <a:xfrm>
            <a:off x="928662" y="1192342"/>
            <a:ext cx="7500990" cy="5237054"/>
          </a:xfrm>
          <a:prstGeom prst="rect">
            <a:avLst/>
          </a:prstGeom>
          <a:noFill/>
          <a:ln w="9525">
            <a:noFill/>
            <a:miter lim="800000"/>
            <a:headEnd/>
            <a:tailEnd/>
          </a:ln>
          <a:effec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noChangeArrowheads="1"/>
          </p:cNvSpPr>
          <p:nvPr>
            <p:ph type="title"/>
          </p:nvPr>
        </p:nvSpPr>
        <p:spPr/>
        <p:txBody>
          <a:bodyPr/>
          <a:lstStyle/>
          <a:p>
            <a:r>
              <a:rPr lang="en-US" altLang="en-US" dirty="0" smtClean="0"/>
              <a:t>WASTE COLLECTION SYSTEM DESIGN</a:t>
            </a:r>
          </a:p>
        </p:txBody>
      </p:sp>
      <p:sp>
        <p:nvSpPr>
          <p:cNvPr id="39939" name="Content Placeholder 2"/>
          <p:cNvSpPr>
            <a:spLocks noGrp="1" noChangeArrowheads="1"/>
          </p:cNvSpPr>
          <p:nvPr>
            <p:ph idx="1"/>
          </p:nvPr>
        </p:nvSpPr>
        <p:spPr>
          <a:xfrm>
            <a:off x="214282" y="1142984"/>
            <a:ext cx="8715436" cy="5500726"/>
          </a:xfrm>
        </p:spPr>
        <p:txBody>
          <a:bodyPr/>
          <a:lstStyle/>
          <a:p>
            <a:pPr algn="just" eaLnBrk="1" hangingPunct="1">
              <a:buFontTx/>
              <a:buBlip>
                <a:blip r:embed="rId2"/>
              </a:buBlip>
            </a:pPr>
            <a:r>
              <a:rPr lang="en-US" altLang="en-US" dirty="0" smtClean="0">
                <a:solidFill>
                  <a:srgbClr val="002060"/>
                </a:solidFill>
                <a:latin typeface="Bahnschrift SemiBold Condensed" pitchFamily="34" charset="0"/>
              </a:rPr>
              <a:t>This initial evaluation will lead to several iterations, with the differences between the alternatives under consideration becoming more narrowly focused with each round of evaluations </a:t>
            </a:r>
          </a:p>
          <a:p>
            <a:pPr algn="just" eaLnBrk="1" hangingPunct="1">
              <a:buFontTx/>
              <a:buBlip>
                <a:blip r:embed="rId2"/>
              </a:buBlip>
            </a:pPr>
            <a:r>
              <a:rPr lang="en-US" altLang="en-US" dirty="0" smtClean="0">
                <a:solidFill>
                  <a:srgbClr val="002060"/>
                </a:solidFill>
                <a:latin typeface="Bahnschrift SemiBold Condensed" pitchFamily="34" charset="0"/>
              </a:rPr>
              <a:t>After comparing the alternative strategies, the various elements like crew and truck requirement, time requirement and cost involved are calculated. </a:t>
            </a: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noChangeArrowheads="1"/>
          </p:cNvSpPr>
          <p:nvPr>
            <p:ph type="title"/>
          </p:nvPr>
        </p:nvSpPr>
        <p:spPr>
          <a:xfrm>
            <a:off x="428596" y="0"/>
            <a:ext cx="8229600" cy="1143000"/>
          </a:xfrm>
        </p:spPr>
        <p:txBody>
          <a:bodyPr>
            <a:normAutofit/>
          </a:bodyPr>
          <a:lstStyle/>
          <a:p>
            <a:r>
              <a:rPr lang="en-US" altLang="en-US" dirty="0" smtClean="0"/>
              <a:t>WASTE COLLECTION SYSTEM DESIGN</a:t>
            </a:r>
            <a:endParaRPr lang="en-US" altLang="en-US" dirty="0" smtClean="0">
              <a:solidFill>
                <a:srgbClr val="FF0000"/>
              </a:solidFill>
            </a:endParaRPr>
          </a:p>
        </p:txBody>
      </p:sp>
      <p:sp>
        <p:nvSpPr>
          <p:cNvPr id="3" name="Content Placeholder 2"/>
          <p:cNvSpPr>
            <a:spLocks noGrp="1"/>
          </p:cNvSpPr>
          <p:nvPr>
            <p:ph idx="1"/>
          </p:nvPr>
        </p:nvSpPr>
        <p:spPr>
          <a:xfrm>
            <a:off x="357158" y="1142984"/>
            <a:ext cx="8572560" cy="5500726"/>
          </a:xfrm>
        </p:spPr>
        <p:txBody>
          <a:bodyPr rtlCol="0">
            <a:normAutofit fontScale="85000" lnSpcReduction="10000"/>
          </a:bodyPr>
          <a:lstStyle/>
          <a:p>
            <a:pPr>
              <a:defRPr/>
            </a:pPr>
            <a:r>
              <a:rPr lang="en-US" altLang="en-US" dirty="0" smtClean="0">
                <a:solidFill>
                  <a:srgbClr val="C00000"/>
                </a:solidFill>
                <a:latin typeface="Bahnschrift SemiBold Condensed" pitchFamily="34" charset="0"/>
              </a:rPr>
              <a:t>The various formulae used to calculate are:</a:t>
            </a:r>
            <a:endParaRPr lang="en-US" dirty="0" smtClean="0">
              <a:solidFill>
                <a:srgbClr val="C00000"/>
              </a:solidFill>
              <a:latin typeface="Bahnschrift SemiBold Condensed" pitchFamily="34" charset="0"/>
            </a:endParaRPr>
          </a:p>
          <a:p>
            <a:pPr eaLnBrk="1" fontAlgn="auto" hangingPunct="1">
              <a:spcAft>
                <a:spcPts val="0"/>
              </a:spcAft>
              <a:defRPr/>
            </a:pPr>
            <a:r>
              <a:rPr lang="en-US" dirty="0" smtClean="0">
                <a:solidFill>
                  <a:srgbClr val="C00000"/>
                </a:solidFill>
                <a:latin typeface="Bahnschrift SemiBold Condensed" pitchFamily="34" charset="0"/>
              </a:rPr>
              <a:t>(</a:t>
            </a:r>
            <a:r>
              <a:rPr lang="en-US" dirty="0" err="1">
                <a:solidFill>
                  <a:srgbClr val="C00000"/>
                </a:solidFill>
                <a:latin typeface="Bahnschrift SemiBold Condensed" pitchFamily="34" charset="0"/>
              </a:rPr>
              <a:t>i</a:t>
            </a:r>
            <a:r>
              <a:rPr lang="en-US" dirty="0">
                <a:solidFill>
                  <a:srgbClr val="C00000"/>
                </a:solidFill>
                <a:latin typeface="Bahnschrift SemiBold Condensed" pitchFamily="34" charset="0"/>
              </a:rPr>
              <a:t>) Number of services/vehicle load (N): </a:t>
            </a:r>
          </a:p>
          <a:p>
            <a:pPr marL="0" indent="0" eaLnBrk="1" fontAlgn="auto" hangingPunct="1">
              <a:spcAft>
                <a:spcPts val="0"/>
              </a:spcAft>
              <a:buFontTx/>
              <a:buNone/>
              <a:defRPr/>
            </a:pPr>
            <a:r>
              <a:rPr lang="en-US" b="0" dirty="0">
                <a:latin typeface="Bahnschrift SemiBold Condensed" pitchFamily="34" charset="0"/>
              </a:rPr>
              <a:t> N = (C x D)/W where, C = Vehicle capacity (m3 ); D = Waste density (kg/m3 ) and W = Waste generation/residence (kg/service) </a:t>
            </a:r>
          </a:p>
          <a:p>
            <a:pPr eaLnBrk="1" fontAlgn="auto" hangingPunct="1">
              <a:spcAft>
                <a:spcPts val="0"/>
              </a:spcAft>
              <a:defRPr/>
            </a:pPr>
            <a:r>
              <a:rPr lang="en-US" dirty="0">
                <a:solidFill>
                  <a:srgbClr val="C00000"/>
                </a:solidFill>
                <a:latin typeface="Bahnschrift SemiBold Condensed" pitchFamily="34" charset="0"/>
              </a:rPr>
              <a:t>(ii) Time required collecting one load (E): </a:t>
            </a:r>
          </a:p>
          <a:p>
            <a:pPr marL="0" indent="0" eaLnBrk="1" fontAlgn="auto" hangingPunct="1">
              <a:spcAft>
                <a:spcPts val="0"/>
              </a:spcAft>
              <a:buFontTx/>
              <a:buNone/>
              <a:defRPr/>
            </a:pPr>
            <a:r>
              <a:rPr lang="en-US" b="0" dirty="0">
                <a:latin typeface="Bahnschrift SemiBold Condensed" pitchFamily="34" charset="0"/>
              </a:rPr>
              <a:t>  E = N x L where, L = Loading time/residence, including on-route travel </a:t>
            </a:r>
          </a:p>
          <a:p>
            <a:pPr eaLnBrk="1" fontAlgn="auto" hangingPunct="1">
              <a:spcAft>
                <a:spcPts val="0"/>
              </a:spcAft>
              <a:defRPr/>
            </a:pPr>
            <a:r>
              <a:rPr lang="en-US" dirty="0">
                <a:solidFill>
                  <a:srgbClr val="C00000"/>
                </a:solidFill>
                <a:latin typeface="Bahnschrift SemiBold Condensed" pitchFamily="34" charset="0"/>
              </a:rPr>
              <a:t>(iii) Number of loads/crew/day (n): </a:t>
            </a:r>
          </a:p>
          <a:p>
            <a:pPr marL="0" indent="0" eaLnBrk="1" fontAlgn="auto" hangingPunct="1">
              <a:spcAft>
                <a:spcPts val="0"/>
              </a:spcAft>
              <a:buFontTx/>
              <a:buNone/>
              <a:defRPr/>
            </a:pPr>
            <a:r>
              <a:rPr lang="en-US" b="0" dirty="0">
                <a:latin typeface="Bahnschrift SemiBold Condensed" pitchFamily="34" charset="0"/>
              </a:rPr>
              <a:t>The number of loads (n) that each crew can collect in a day can be estimated based on the workday length (t), and the time spent on administration and breaks (t1), time for hauling and other travel (t 2) and collection route time (t3). </a:t>
            </a: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noChangeArrowheads="1"/>
          </p:cNvSpPr>
          <p:nvPr>
            <p:ph type="title"/>
          </p:nvPr>
        </p:nvSpPr>
        <p:spPr/>
        <p:txBody>
          <a:bodyPr/>
          <a:lstStyle/>
          <a:p>
            <a:r>
              <a:rPr lang="en-US" altLang="en-US" dirty="0" smtClean="0"/>
              <a:t>WASTE COLLECTION SYSTEM DESIGN</a:t>
            </a:r>
          </a:p>
        </p:txBody>
      </p:sp>
      <p:sp>
        <p:nvSpPr>
          <p:cNvPr id="3" name="Content Placeholder 2"/>
          <p:cNvSpPr>
            <a:spLocks noGrp="1"/>
          </p:cNvSpPr>
          <p:nvPr>
            <p:ph idx="1"/>
          </p:nvPr>
        </p:nvSpPr>
        <p:spPr>
          <a:xfrm>
            <a:off x="214282" y="1214422"/>
            <a:ext cx="8715436" cy="5357850"/>
          </a:xfrm>
        </p:spPr>
        <p:txBody>
          <a:bodyPr rtlCol="0">
            <a:normAutofit fontScale="70000" lnSpcReduction="20000"/>
          </a:bodyPr>
          <a:lstStyle/>
          <a:p>
            <a:pPr algn="just">
              <a:defRPr/>
            </a:pPr>
            <a:r>
              <a:rPr lang="en-US" altLang="en-US" dirty="0" smtClean="0">
                <a:solidFill>
                  <a:srgbClr val="C00000"/>
                </a:solidFill>
                <a:latin typeface="Bahnschrift SemiBold Condensed" pitchFamily="34" charset="0"/>
              </a:rPr>
              <a:t>The various formulae used to calculate are:</a:t>
            </a:r>
            <a:endParaRPr lang="en-US" dirty="0" smtClean="0">
              <a:solidFill>
                <a:srgbClr val="C00000"/>
              </a:solidFill>
              <a:latin typeface="Bahnschrift SemiBold Condensed" pitchFamily="34" charset="0"/>
            </a:endParaRPr>
          </a:p>
          <a:p>
            <a:pPr algn="just" eaLnBrk="1" fontAlgn="auto" hangingPunct="1">
              <a:spcAft>
                <a:spcPts val="0"/>
              </a:spcAft>
              <a:defRPr/>
            </a:pPr>
            <a:r>
              <a:rPr lang="en-US" dirty="0" smtClean="0">
                <a:solidFill>
                  <a:srgbClr val="C00000"/>
                </a:solidFill>
                <a:latin typeface="Bahnschrift SemiBold Condensed" pitchFamily="34" charset="0"/>
              </a:rPr>
              <a:t>Administrative </a:t>
            </a:r>
            <a:r>
              <a:rPr lang="en-US" dirty="0">
                <a:solidFill>
                  <a:srgbClr val="C00000"/>
                </a:solidFill>
                <a:latin typeface="Bahnschrift SemiBold Condensed" pitchFamily="34" charset="0"/>
              </a:rPr>
              <a:t>and break time (t1): </a:t>
            </a:r>
          </a:p>
          <a:p>
            <a:pPr marL="0" indent="0" algn="just" eaLnBrk="1" fontAlgn="auto" hangingPunct="1">
              <a:spcAft>
                <a:spcPts val="0"/>
              </a:spcAft>
              <a:buFontTx/>
              <a:buNone/>
              <a:defRPr/>
            </a:pPr>
            <a:r>
              <a:rPr lang="en-US" b="0" dirty="0">
                <a:latin typeface="Bahnschrift SemiBold Condensed" pitchFamily="34" charset="0"/>
              </a:rPr>
              <a:t>   t1 = A + B where, A = Administrative time (i.e., for meetings, paperwork, unspecified slack time) and </a:t>
            </a:r>
          </a:p>
          <a:p>
            <a:pPr marL="0" indent="0" algn="just" eaLnBrk="1" fontAlgn="auto" hangingPunct="1">
              <a:spcAft>
                <a:spcPts val="0"/>
              </a:spcAft>
              <a:buFontTx/>
              <a:buNone/>
              <a:defRPr/>
            </a:pPr>
            <a:r>
              <a:rPr lang="en-US" b="0" dirty="0">
                <a:latin typeface="Bahnschrift SemiBold Condensed" pitchFamily="34" charset="0"/>
              </a:rPr>
              <a:t>    B = Time for breaks and lunch </a:t>
            </a:r>
          </a:p>
          <a:p>
            <a:pPr algn="just" eaLnBrk="1" fontAlgn="auto" hangingPunct="1">
              <a:spcAft>
                <a:spcPts val="0"/>
              </a:spcAft>
              <a:defRPr/>
            </a:pPr>
            <a:r>
              <a:rPr lang="en-US" dirty="0">
                <a:solidFill>
                  <a:srgbClr val="C00000"/>
                </a:solidFill>
                <a:latin typeface="Bahnschrift SemiBold Condensed" pitchFamily="34" charset="0"/>
              </a:rPr>
              <a:t>Hauling and other travel time (t2): </a:t>
            </a:r>
          </a:p>
          <a:p>
            <a:pPr algn="just" eaLnBrk="1" fontAlgn="auto" hangingPunct="1">
              <a:spcAft>
                <a:spcPts val="0"/>
              </a:spcAft>
              <a:defRPr/>
            </a:pPr>
            <a:r>
              <a:rPr lang="en-US" b="0" dirty="0">
                <a:latin typeface="Bahnschrift SemiBold Condensed" pitchFamily="34" charset="0"/>
              </a:rPr>
              <a:t>t2 = (n x H) - f + G + J where, n = Number of loads/crew/day; H = Time to travel to disposal site, empty truck, and return to route; f = Time to return from site to route; G = Time to travel from staging garage to route and J = Time to return from disposal site to garage. </a:t>
            </a:r>
          </a:p>
          <a:p>
            <a:pPr algn="just" eaLnBrk="1" fontAlgn="auto" hangingPunct="1">
              <a:spcAft>
                <a:spcPts val="0"/>
              </a:spcAft>
              <a:defRPr/>
            </a:pPr>
            <a:r>
              <a:rPr lang="en-US" dirty="0">
                <a:solidFill>
                  <a:srgbClr val="C00000"/>
                </a:solidFill>
                <a:latin typeface="Bahnschrift SemiBold Condensed" pitchFamily="34" charset="0"/>
              </a:rPr>
              <a:t>Time spent on collection route (t3): </a:t>
            </a:r>
          </a:p>
          <a:p>
            <a:pPr marL="0" indent="0" algn="just" eaLnBrk="1" fontAlgn="auto" hangingPunct="1">
              <a:spcAft>
                <a:spcPts val="0"/>
              </a:spcAft>
              <a:buFontTx/>
              <a:buNone/>
              <a:defRPr/>
            </a:pPr>
            <a:r>
              <a:rPr lang="en-US" b="0" dirty="0">
                <a:latin typeface="Bahnschrift SemiBold Condensed" pitchFamily="34" charset="0"/>
              </a:rPr>
              <a:t>       t3 = n x E where variables have been previously defined. </a:t>
            </a:r>
          </a:p>
          <a:p>
            <a:pPr algn="just" eaLnBrk="1" fontAlgn="auto" hangingPunct="1">
              <a:spcAft>
                <a:spcPts val="0"/>
              </a:spcAft>
              <a:defRPr/>
            </a:pPr>
            <a:r>
              <a:rPr lang="en-US" dirty="0">
                <a:solidFill>
                  <a:srgbClr val="C00000"/>
                </a:solidFill>
                <a:latin typeface="Bahnschrift SemiBold Condensed" pitchFamily="34" charset="0"/>
              </a:rPr>
              <a:t>Length of workday (t): </a:t>
            </a:r>
          </a:p>
          <a:p>
            <a:pPr marL="0" indent="0" algn="just" eaLnBrk="1" fontAlgn="auto" hangingPunct="1">
              <a:spcAft>
                <a:spcPts val="0"/>
              </a:spcAft>
              <a:buFontTx/>
              <a:buNone/>
              <a:defRPr/>
            </a:pPr>
            <a:r>
              <a:rPr lang="en-US" b="0" dirty="0">
                <a:latin typeface="Bahnschrift SemiBold Condensed" pitchFamily="34" charset="0"/>
              </a:rPr>
              <a:t>      t = t1 + t2 +t3 where t is defined by work rules and equations A through D are solved to find n.</a:t>
            </a: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noChangeArrowheads="1"/>
          </p:cNvSpPr>
          <p:nvPr>
            <p:ph type="title"/>
          </p:nvPr>
        </p:nvSpPr>
        <p:spPr/>
        <p:txBody>
          <a:bodyPr/>
          <a:lstStyle/>
          <a:p>
            <a:r>
              <a:rPr lang="en-US" altLang="en-US" dirty="0" smtClean="0"/>
              <a:t>WASTE COLLECTION SYSTEM DESIGN</a:t>
            </a:r>
          </a:p>
        </p:txBody>
      </p:sp>
      <p:sp>
        <p:nvSpPr>
          <p:cNvPr id="3" name="Content Placeholder 2"/>
          <p:cNvSpPr>
            <a:spLocks noGrp="1"/>
          </p:cNvSpPr>
          <p:nvPr>
            <p:ph idx="1"/>
          </p:nvPr>
        </p:nvSpPr>
        <p:spPr>
          <a:xfrm>
            <a:off x="214282" y="1214422"/>
            <a:ext cx="8715436" cy="5357850"/>
          </a:xfrm>
        </p:spPr>
        <p:txBody>
          <a:bodyPr rtlCol="0">
            <a:normAutofit/>
          </a:bodyPr>
          <a:lstStyle/>
          <a:p>
            <a:pPr algn="just" eaLnBrk="1" fontAlgn="auto" hangingPunct="1">
              <a:spcAft>
                <a:spcPts val="0"/>
              </a:spcAft>
              <a:defRPr/>
            </a:pPr>
            <a:r>
              <a:rPr lang="en-US" dirty="0">
                <a:solidFill>
                  <a:srgbClr val="C00000"/>
                </a:solidFill>
                <a:latin typeface="Bahnschrift SemiBold Condensed" pitchFamily="34" charset="0"/>
              </a:rPr>
              <a:t> (iv) Calculation of number of vehicles and crews (K): </a:t>
            </a:r>
          </a:p>
          <a:p>
            <a:pPr marL="0" indent="0" algn="just" eaLnBrk="1" fontAlgn="auto" hangingPunct="1">
              <a:spcAft>
                <a:spcPts val="0"/>
              </a:spcAft>
              <a:buFontTx/>
              <a:buNone/>
              <a:defRPr/>
            </a:pPr>
            <a:r>
              <a:rPr lang="en-US" b="0" dirty="0">
                <a:latin typeface="Bahnschrift SemiBold Condensed" pitchFamily="34" charset="0"/>
              </a:rPr>
              <a:t>K = (S x F)/(N x n x M) where, S = Total number of services in the collection area; F = Frequency of collection (numbers/week) and M = Number of workdays/week </a:t>
            </a:r>
          </a:p>
          <a:p>
            <a:pPr algn="just" eaLnBrk="1" fontAlgn="auto" hangingPunct="1">
              <a:spcAft>
                <a:spcPts val="0"/>
              </a:spcAft>
              <a:defRPr/>
            </a:pPr>
            <a:r>
              <a:rPr lang="en-US" dirty="0">
                <a:solidFill>
                  <a:srgbClr val="C00000"/>
                </a:solidFill>
                <a:latin typeface="Bahnschrift SemiBold Condensed" pitchFamily="34" charset="0"/>
              </a:rPr>
              <a:t>(v) Calculation of annual vehicle and labour costs: </a:t>
            </a:r>
          </a:p>
          <a:p>
            <a:pPr marL="0" indent="0" algn="just" eaLnBrk="1" fontAlgn="auto" hangingPunct="1">
              <a:spcAft>
                <a:spcPts val="0"/>
              </a:spcAft>
              <a:buFontTx/>
              <a:buNone/>
              <a:defRPr/>
            </a:pPr>
            <a:r>
              <a:rPr lang="en-US" b="0" dirty="0">
                <a:latin typeface="Bahnschrift SemiBold Condensed" pitchFamily="34" charset="0"/>
              </a:rPr>
              <a:t>Vehicle costs = Depreciation + Maintenance + Consumables + Overhead + License + Fees + Insurance Labour </a:t>
            </a:r>
            <a:r>
              <a:rPr lang="en-US" b="0">
                <a:latin typeface="Bahnschrift SemiBold Condensed" pitchFamily="34" charset="0"/>
              </a:rPr>
              <a:t>costs </a:t>
            </a:r>
            <a:r>
              <a:rPr lang="en-US" b="0" smtClean="0">
                <a:latin typeface="Bahnschrift SemiBold Condensed" pitchFamily="34" charset="0"/>
              </a:rPr>
              <a:t>+ </a:t>
            </a:r>
            <a:r>
              <a:rPr lang="en-US" b="0" dirty="0">
                <a:latin typeface="Bahnschrift SemiBold Condensed" pitchFamily="34" charset="0"/>
              </a:rPr>
              <a:t>Drivers salary + Crew salaries + Fringe benefits + Indirect labour + Supplies + Overhead</a:t>
            </a: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noChangeArrowheads="1"/>
          </p:cNvSpPr>
          <p:nvPr>
            <p:ph type="title"/>
          </p:nvPr>
        </p:nvSpPr>
        <p:spPr>
          <a:xfrm>
            <a:off x="428596" y="0"/>
            <a:ext cx="8229600" cy="1143000"/>
          </a:xfrm>
        </p:spPr>
        <p:txBody>
          <a:bodyPr>
            <a:noAutofit/>
          </a:bodyPr>
          <a:lstStyle/>
          <a:p>
            <a:pPr eaLnBrk="1" hangingPunct="1"/>
            <a:r>
              <a:rPr lang="en-US" altLang="en-US" sz="3600" dirty="0" smtClean="0"/>
              <a:t>RECORD KEEPING, CONTROL, INVENTORY AND MONITORING</a:t>
            </a:r>
          </a:p>
        </p:txBody>
      </p:sp>
      <p:sp>
        <p:nvSpPr>
          <p:cNvPr id="3" name="Content Placeholder 2"/>
          <p:cNvSpPr>
            <a:spLocks noGrp="1"/>
          </p:cNvSpPr>
          <p:nvPr>
            <p:ph idx="1"/>
          </p:nvPr>
        </p:nvSpPr>
        <p:spPr>
          <a:xfrm>
            <a:off x="214282" y="1214422"/>
            <a:ext cx="8929718" cy="5429288"/>
          </a:xfrm>
        </p:spPr>
        <p:txBody>
          <a:bodyPr rtlCol="0">
            <a:normAutofit fontScale="92500"/>
          </a:bodyPr>
          <a:lstStyle/>
          <a:p>
            <a:pPr algn="just" eaLnBrk="1" fontAlgn="auto" hangingPunct="1">
              <a:spcAft>
                <a:spcPts val="0"/>
              </a:spcAft>
              <a:defRPr/>
            </a:pPr>
            <a:r>
              <a:rPr lang="en-US" dirty="0">
                <a:solidFill>
                  <a:srgbClr val="002060"/>
                </a:solidFill>
                <a:latin typeface="Bahnschrift SemiBold Condensed" pitchFamily="34" charset="0"/>
              </a:rPr>
              <a:t>For effective waste collection and, indeed, SWM, we must maintain records on the quantities of wastes collected and their variation within a week, month and year, as well as on established long-term trends in solid waste generation rates </a:t>
            </a:r>
          </a:p>
          <a:p>
            <a:pPr algn="just" eaLnBrk="1" fontAlgn="auto" hangingPunct="1">
              <a:spcAft>
                <a:spcPts val="0"/>
              </a:spcAft>
              <a:defRPr/>
            </a:pPr>
            <a:r>
              <a:rPr lang="en-US" dirty="0">
                <a:solidFill>
                  <a:srgbClr val="002060"/>
                </a:solidFill>
                <a:latin typeface="Bahnschrift SemiBold Condensed" pitchFamily="34" charset="0"/>
              </a:rPr>
              <a:t>and composition, sources of wastes and the personnel collecting them. </a:t>
            </a:r>
            <a:r>
              <a:rPr lang="en-US" dirty="0" smtClean="0">
                <a:solidFill>
                  <a:srgbClr val="002060"/>
                </a:solidFill>
                <a:latin typeface="Bahnschrift SemiBold Condensed" pitchFamily="34" charset="0"/>
              </a:rPr>
              <a:t>Long-term </a:t>
            </a:r>
            <a:r>
              <a:rPr lang="en-US" dirty="0">
                <a:solidFill>
                  <a:srgbClr val="002060"/>
                </a:solidFill>
                <a:latin typeface="Bahnschrift SemiBold Condensed" pitchFamily="34" charset="0"/>
              </a:rPr>
              <a:t>trends in solid waste generation rates and composition form the basis for planning, especially in budgeting for future vehicle requirements, allocating the collection vehicles and crew, building transfer stations, acquiring strategic lands and determining disposal options.</a:t>
            </a: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4060826"/>
            <a:ext cx="9929850" cy="2797174"/>
          </a:xfrm>
        </p:spPr>
        <p:txBody>
          <a:bodyPr rtlCol="0">
            <a:normAutofit/>
          </a:bodyPr>
          <a:lstStyle/>
          <a:p>
            <a:pPr eaLnBrk="1" fontAlgn="auto" hangingPunct="1">
              <a:spcAft>
                <a:spcPts val="0"/>
              </a:spcAft>
              <a:defRPr/>
            </a:pPr>
            <a:endParaRPr lang="en-US" sz="2400" dirty="0" smtClean="0"/>
          </a:p>
          <a:p>
            <a:pPr eaLnBrk="1" fontAlgn="auto" hangingPunct="1">
              <a:spcAft>
                <a:spcPts val="0"/>
              </a:spcAft>
              <a:defRPr/>
            </a:pPr>
            <a:endParaRPr lang="en-US" sz="2400" dirty="0" smtClean="0"/>
          </a:p>
          <a:p>
            <a:pPr eaLnBrk="1" fontAlgn="auto" hangingPunct="1">
              <a:spcAft>
                <a:spcPts val="0"/>
              </a:spcAft>
              <a:defRPr/>
            </a:pPr>
            <a:endParaRPr lang="en-US" sz="1900" dirty="0" smtClean="0"/>
          </a:p>
          <a:p>
            <a:pPr eaLnBrk="1" fontAlgn="auto" hangingPunct="1">
              <a:spcAft>
                <a:spcPts val="0"/>
              </a:spcAft>
              <a:defRPr/>
            </a:pPr>
            <a:endParaRPr lang="en-US" sz="1900" dirty="0" smtClean="0"/>
          </a:p>
          <a:p>
            <a:pPr eaLnBrk="1" fontAlgn="auto" hangingPunct="1">
              <a:spcAft>
                <a:spcPts val="0"/>
              </a:spcAft>
              <a:defRPr/>
            </a:pPr>
            <a:r>
              <a:rPr lang="en-US" sz="1700" dirty="0" smtClean="0">
                <a:latin typeface="Bahnschrift SemiBold Condensed" pitchFamily="34" charset="0"/>
              </a:rPr>
              <a:t>Table </a:t>
            </a:r>
            <a:r>
              <a:rPr lang="en-US" sz="1700" dirty="0">
                <a:latin typeface="Bahnschrift SemiBold Condensed" pitchFamily="34" charset="0"/>
              </a:rPr>
              <a:t>below contains an illustration of a checklist of factors that affect the waste collection system: </a:t>
            </a:r>
          </a:p>
          <a:p>
            <a:pPr marL="0" indent="0" eaLnBrk="1" fontAlgn="auto" hangingPunct="1">
              <a:spcAft>
                <a:spcPts val="0"/>
              </a:spcAft>
              <a:buFontTx/>
              <a:buNone/>
              <a:defRPr/>
            </a:pPr>
            <a:endParaRPr lang="en-US" dirty="0"/>
          </a:p>
        </p:txBody>
      </p:sp>
      <p:pic>
        <p:nvPicPr>
          <p:cNvPr id="45059" name="Picture 2"/>
          <p:cNvPicPr>
            <a:picLocks noChangeAspect="1" noChangeArrowheads="1"/>
          </p:cNvPicPr>
          <p:nvPr/>
        </p:nvPicPr>
        <p:blipFill>
          <a:blip r:embed="rId2"/>
          <a:srcRect/>
          <a:stretch>
            <a:fillRect/>
          </a:stretch>
        </p:blipFill>
        <p:spPr bwMode="auto">
          <a:xfrm>
            <a:off x="2931319" y="1654176"/>
            <a:ext cx="85725" cy="98425"/>
          </a:xfrm>
          <a:prstGeom prst="rect">
            <a:avLst/>
          </a:prstGeom>
          <a:noFill/>
          <a:ln w="9525">
            <a:noFill/>
            <a:miter lim="800000"/>
            <a:headEnd/>
            <a:tailEnd/>
          </a:ln>
        </p:spPr>
      </p:pic>
      <p:pic>
        <p:nvPicPr>
          <p:cNvPr id="45060" name="image4.png"/>
          <p:cNvPicPr>
            <a:picLocks noChangeAspect="1" noChangeArrowheads="1"/>
          </p:cNvPicPr>
          <p:nvPr/>
        </p:nvPicPr>
        <p:blipFill>
          <a:blip r:embed="rId2"/>
          <a:srcRect/>
          <a:stretch>
            <a:fillRect/>
          </a:stretch>
        </p:blipFill>
        <p:spPr bwMode="auto">
          <a:xfrm>
            <a:off x="2931319" y="1654176"/>
            <a:ext cx="85725" cy="98425"/>
          </a:xfrm>
          <a:prstGeom prst="rect">
            <a:avLst/>
          </a:prstGeom>
          <a:noFill/>
          <a:ln w="9525">
            <a:noFill/>
            <a:miter lim="800000"/>
            <a:headEnd/>
            <a:tailEnd/>
          </a:ln>
        </p:spPr>
      </p:pic>
      <p:sp>
        <p:nvSpPr>
          <p:cNvPr id="45061" name="Rectangle 10"/>
          <p:cNvSpPr>
            <a:spLocks noChangeArrowheads="1"/>
          </p:cNvSpPr>
          <p:nvPr/>
        </p:nvSpPr>
        <p:spPr bwMode="auto">
          <a:xfrm>
            <a:off x="2931319" y="1600200"/>
            <a:ext cx="184731" cy="369332"/>
          </a:xfrm>
          <a:prstGeom prst="rect">
            <a:avLst/>
          </a:prstGeom>
          <a:noFill/>
          <a:ln w="9525">
            <a:noFill/>
            <a:miter lim="800000"/>
            <a:headEnd/>
            <a:tailEnd/>
          </a:ln>
        </p:spPr>
        <p:txBody>
          <a:bodyPr wrap="none" anchor="ctr">
            <a:spAutoFit/>
          </a:bodyPr>
          <a:lstStyle/>
          <a:p>
            <a:pPr eaLnBrk="1" hangingPunct="1"/>
            <a:endParaRPr lang="en-US" altLang="en-US">
              <a:cs typeface="Times New Roman" pitchFamily="18" charset="0"/>
            </a:endParaRPr>
          </a:p>
        </p:txBody>
      </p:sp>
      <p:pic>
        <p:nvPicPr>
          <p:cNvPr id="45062" name="Picture 13"/>
          <p:cNvPicPr>
            <a:picLocks noChangeAspect="1" noChangeArrowheads="1"/>
          </p:cNvPicPr>
          <p:nvPr/>
        </p:nvPicPr>
        <p:blipFill>
          <a:blip r:embed="rId3"/>
          <a:srcRect/>
          <a:stretch>
            <a:fillRect/>
          </a:stretch>
        </p:blipFill>
        <p:spPr bwMode="auto">
          <a:xfrm>
            <a:off x="3975497" y="2239963"/>
            <a:ext cx="85725" cy="152400"/>
          </a:xfrm>
          <a:prstGeom prst="rect">
            <a:avLst/>
          </a:prstGeom>
          <a:noFill/>
          <a:ln w="9525">
            <a:noFill/>
            <a:miter lim="800000"/>
            <a:headEnd/>
            <a:tailEnd/>
          </a:ln>
        </p:spPr>
      </p:pic>
      <p:pic>
        <p:nvPicPr>
          <p:cNvPr id="45063" name="image4.png"/>
          <p:cNvPicPr>
            <a:picLocks noChangeAspect="1" noChangeArrowheads="1"/>
          </p:cNvPicPr>
          <p:nvPr/>
        </p:nvPicPr>
        <p:blipFill>
          <a:blip r:embed="rId3"/>
          <a:srcRect/>
          <a:stretch>
            <a:fillRect/>
          </a:stretch>
        </p:blipFill>
        <p:spPr bwMode="auto">
          <a:xfrm>
            <a:off x="3975497" y="2239963"/>
            <a:ext cx="85725" cy="152400"/>
          </a:xfrm>
          <a:prstGeom prst="rect">
            <a:avLst/>
          </a:prstGeom>
          <a:noFill/>
          <a:ln w="9525">
            <a:noFill/>
            <a:miter lim="800000"/>
            <a:headEnd/>
            <a:tailEnd/>
          </a:ln>
        </p:spPr>
      </p:pic>
      <p:graphicFrame>
        <p:nvGraphicFramePr>
          <p:cNvPr id="12" name="Table 11"/>
          <p:cNvGraphicFramePr>
            <a:graphicFrameLocks noGrp="1"/>
          </p:cNvGraphicFramePr>
          <p:nvPr/>
        </p:nvGraphicFramePr>
        <p:xfrm>
          <a:off x="214282" y="1285106"/>
          <a:ext cx="8429684" cy="5130601"/>
        </p:xfrm>
        <a:graphic>
          <a:graphicData uri="http://schemas.openxmlformats.org/drawingml/2006/table">
            <a:tbl>
              <a:tblPr/>
              <a:tblGrid>
                <a:gridCol w="1214446">
                  <a:extLst>
                    <a:ext uri="{9D8B030D-6E8A-4147-A177-3AD203B41FA5}">
                      <a16:colId xmlns:a16="http://schemas.microsoft.com/office/drawing/2014/main" val="20000"/>
                    </a:ext>
                  </a:extLst>
                </a:gridCol>
                <a:gridCol w="7215238">
                  <a:extLst>
                    <a:ext uri="{9D8B030D-6E8A-4147-A177-3AD203B41FA5}">
                      <a16:colId xmlns:a16="http://schemas.microsoft.com/office/drawing/2014/main" val="20001"/>
                    </a:ext>
                  </a:extLst>
                </a:gridCol>
              </a:tblGrid>
              <a:tr h="243541">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ts val="1025"/>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Components</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ts val="1025"/>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Factors to Consider</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041988">
                <a:tc>
                  <a:txBody>
                    <a:bodyPr/>
                    <a:lstStyle>
                      <a:lvl1pPr marL="1079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107950" marR="0" lvl="0" indent="0" algn="just" defTabSz="914400" rtl="0" eaLnBrk="1" fontAlgn="base" latinLnBrk="0" hangingPunct="1">
                        <a:lnSpc>
                          <a:spcPts val="1025"/>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Crew size</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labour cost</a:t>
                      </a:r>
                    </a:p>
                    <a:p>
                      <a:pPr marL="300038" marR="0" lvl="0" indent="0" algn="just" defTabSz="914400" rtl="0" eaLnBrk="1" fontAlgn="base" latinLnBrk="0" hangingPunct="1">
                        <a:lnSpc>
                          <a:spcPct val="110000"/>
                        </a:lnSpc>
                        <a:spcBef>
                          <a:spcPts val="188"/>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distance between containers size and types of containers</a:t>
                      </a:r>
                    </a:p>
                    <a:p>
                      <a:pPr marL="300038" marR="0" lvl="0" indent="0" algn="just" defTabSz="914400" rtl="0" eaLnBrk="1" fontAlgn="base" latinLnBrk="0" hangingPunct="1">
                        <a:lnSpc>
                          <a:spcPct val="102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loading accessories available in the truck</a:t>
                      </a:r>
                    </a:p>
                    <a:p>
                      <a:pPr marL="300038" marR="0" lvl="0" indent="0" algn="just" defTabSz="914400" rtl="0" eaLnBrk="1" fontAlgn="base" latinLnBrk="0" hangingPunct="1">
                        <a:lnSpc>
                          <a:spcPts val="1013"/>
                        </a:lnSpc>
                        <a:spcBef>
                          <a:spcPts val="15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collection vehicle used</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49695">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Container type</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100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solid wastes generation rate density of waste generation street width</a:t>
                      </a:r>
                    </a:p>
                    <a:p>
                      <a:pPr marL="300038"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traffic volume</a:t>
                      </a:r>
                    </a:p>
                    <a:p>
                      <a:pPr marL="300038" marR="0" lvl="0" indent="0" algn="just" defTabSz="914400" rtl="0" eaLnBrk="1" fontAlgn="base" latinLnBrk="0" hangingPunct="1">
                        <a:lnSpc>
                          <a:spcPts val="12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collection crew configuration standard of living</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77705">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Collection accessory</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000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labour cost</a:t>
                      </a:r>
                    </a:p>
                    <a:p>
                      <a:pPr marL="300038" marR="0" lvl="0" indent="0" algn="just" defTabSz="914400" rtl="0" eaLnBrk="1" fontAlgn="base" latinLnBrk="0" hangingPunct="1">
                        <a:lnSpc>
                          <a:spcPct val="100000"/>
                        </a:lnSpc>
                        <a:spcBef>
                          <a:spcPts val="113"/>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protection of worker’s health</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09044">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Vehicle size/type</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100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street width, traffic volume solid waste generation rates crew size</a:t>
                      </a:r>
                    </a:p>
                    <a:p>
                      <a:pPr marL="300038" marR="0" lvl="0" indent="0" algn="just" defTabSz="914400" rtl="0" eaLnBrk="1" fontAlgn="base" latinLnBrk="0" hangingPunct="1">
                        <a:lnSpc>
                          <a:spcPts val="1188"/>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    viability of a transfer station</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863185">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ts val="1013"/>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Collection route</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0" algn="just" defTabSz="914400" rtl="0" eaLnBrk="1" fontAlgn="base" latinLnBrk="0" hangingPunct="1">
                        <a:lnSpc>
                          <a:spcPct val="11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street width, traffic volume direction of traffic flow</a:t>
                      </a:r>
                    </a:p>
                    <a:p>
                      <a:pPr marL="300038" marR="0" lvl="0" indent="0" algn="just" defTabSz="914400" rtl="0" eaLnBrk="1" fontAlgn="base" latinLnBrk="0" hangingPunct="1">
                        <a:lnSpc>
                          <a:spcPct val="110000"/>
                        </a:lnSpc>
                        <a:spcBef>
                          <a:spcPts val="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solid waste generation rates spatial distribution of wastes</a:t>
                      </a:r>
                    </a:p>
                    <a:p>
                      <a:pPr marL="300038" marR="0" lvl="0" indent="0" algn="just" defTabSz="914400" rtl="0" eaLnBrk="1" fontAlgn="base" latinLnBrk="0" hangingPunct="1">
                        <a:lnSpc>
                          <a:spcPts val="1013"/>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local topography</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844688">
                <a:tc>
                  <a:txBody>
                    <a:bodyPr/>
                    <a:lstStyle>
                      <a:lvl1pPr marL="6985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69850" marR="0" lvl="0" indent="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a:ln>
                            <a:noFill/>
                          </a:ln>
                          <a:solidFill>
                            <a:schemeClr val="accent1"/>
                          </a:solidFill>
                          <a:effectLst/>
                          <a:latin typeface="Bahnschrift SemiBold Condensed" pitchFamily="34" charset="0"/>
                          <a:ea typeface="Arial MT"/>
                          <a:cs typeface="Arial MT"/>
                        </a:rPr>
                        <a:t>Transfer station</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marL="300038" indent="-228600">
                        <a:spcBef>
                          <a:spcPct val="20000"/>
                        </a:spcBef>
                        <a:buFont typeface="Arial" panose="020B0604020202020204" pitchFamily="34" charset="0"/>
                        <a:defRPr sz="2800" b="1">
                          <a:solidFill>
                            <a:schemeClr val="tx2"/>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defRPr sz="24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defRPr sz="20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5pPr>
                      <a:lvl6pPr marL="25146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6pPr>
                      <a:lvl7pPr marL="29718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7pPr>
                      <a:lvl8pPr marL="34290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8pPr>
                      <a:lvl9pPr marL="3886200" indent="-228600" fontAlgn="base">
                        <a:spcBef>
                          <a:spcPct val="20000"/>
                        </a:spcBef>
                        <a:spcAft>
                          <a:spcPct val="0"/>
                        </a:spcAft>
                        <a:buFont typeface="Arial" panose="020B0604020202020204" pitchFamily="34" charset="0"/>
                        <a:defRPr>
                          <a:solidFill>
                            <a:schemeClr val="tx1"/>
                          </a:solidFill>
                          <a:latin typeface="Times New Roman" panose="02020603050405020304" pitchFamily="18" charset="0"/>
                          <a:cs typeface="Times New Roman" panose="02020603050405020304" pitchFamily="18" charset="0"/>
                        </a:defRPr>
                      </a:lvl9pPr>
                    </a:lstStyle>
                    <a:p>
                      <a:pPr marL="300038" marR="0" lvl="0" indent="-228600" algn="just" defTabSz="914400" rtl="0" eaLnBrk="1" fontAlgn="base" latinLnBrk="0" hangingPunct="1">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    distance between disposal site and collection area</a:t>
                      </a:r>
                    </a:p>
                    <a:p>
                      <a:pPr marL="300038" marR="0" lvl="0" indent="-228600" algn="just" defTabSz="914400" rtl="0" eaLnBrk="1" fontAlgn="base" latinLnBrk="0" hangingPunct="1">
                        <a:lnSpc>
                          <a:spcPct val="100000"/>
                        </a:lnSpc>
                        <a:spcBef>
                          <a:spcPts val="175"/>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hauling cost for small and large trucks</a:t>
                      </a:r>
                    </a:p>
                    <a:p>
                      <a:pPr marL="300038" marR="0" lvl="0" indent="-228600" algn="just" defTabSz="914400" rtl="0" eaLnBrk="1" fontAlgn="base" latinLnBrk="0" hangingPunct="1">
                        <a:lnSpc>
                          <a:spcPts val="1100"/>
                        </a:lnSpc>
                        <a:spcBef>
                          <a:spcPts val="50"/>
                        </a:spcBef>
                        <a:spcAft>
                          <a:spcPct val="0"/>
                        </a:spcAft>
                        <a:buClrTx/>
                        <a:buSzTx/>
                        <a:buFontTx/>
                        <a:buNone/>
                        <a:tabLst/>
                      </a:pPr>
                      <a:r>
                        <a:rPr kumimoji="0" lang="en-US" altLang="en-US" sz="1200" b="1" i="0" u="none" strike="noStrike" cap="none" normalizeH="0" baseline="0" dirty="0">
                          <a:ln>
                            <a:noFill/>
                          </a:ln>
                          <a:solidFill>
                            <a:schemeClr val="accent1"/>
                          </a:solidFill>
                          <a:effectLst/>
                          <a:latin typeface="Bahnschrift SemiBold Condensed" pitchFamily="34" charset="0"/>
                          <a:ea typeface="Arial MT"/>
                          <a:cs typeface="Arial MT"/>
                        </a:rPr>
                        <a:t>cost of transferring the solid wastes from small to large trucks</a:t>
                      </a:r>
                    </a:p>
                  </a:txBody>
                  <a:tcPr marL="0" marR="0" marT="0" marB="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pic>
        <p:nvPicPr>
          <p:cNvPr id="45090" name="Picture 17"/>
          <p:cNvPicPr>
            <a:picLocks noChangeAspect="1" noChangeArrowheads="1"/>
          </p:cNvPicPr>
          <p:nvPr/>
        </p:nvPicPr>
        <p:blipFill>
          <a:blip r:embed="rId3"/>
          <a:srcRect/>
          <a:stretch>
            <a:fillRect/>
          </a:stretch>
        </p:blipFill>
        <p:spPr bwMode="auto">
          <a:xfrm>
            <a:off x="3340894" y="2147888"/>
            <a:ext cx="85725" cy="152400"/>
          </a:xfrm>
          <a:prstGeom prst="rect">
            <a:avLst/>
          </a:prstGeom>
          <a:noFill/>
          <a:ln w="9525">
            <a:noFill/>
            <a:miter lim="800000"/>
            <a:headEnd/>
            <a:tailEnd/>
          </a:ln>
        </p:spPr>
      </p:pic>
      <p:sp>
        <p:nvSpPr>
          <p:cNvPr id="10" name="Title 1"/>
          <p:cNvSpPr>
            <a:spLocks noGrp="1" noChangeArrowheads="1"/>
          </p:cNvSpPr>
          <p:nvPr>
            <p:ph type="title"/>
          </p:nvPr>
        </p:nvSpPr>
        <p:spPr>
          <a:xfrm>
            <a:off x="428596" y="0"/>
            <a:ext cx="8229600" cy="1143000"/>
          </a:xfrm>
        </p:spPr>
        <p:txBody>
          <a:bodyPr>
            <a:noAutofit/>
          </a:bodyPr>
          <a:lstStyle/>
          <a:p>
            <a:pPr eaLnBrk="1" hangingPunct="1"/>
            <a:r>
              <a:rPr lang="en-US" altLang="en-US" sz="3600" dirty="0" smtClean="0"/>
              <a:t>RECORD KEEPING, CONTROL, INVENTORY AND MONITORING</a:t>
            </a: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Content Placeholder 2"/>
          <p:cNvSpPr>
            <a:spLocks noGrp="1" noChangeArrowheads="1"/>
          </p:cNvSpPr>
          <p:nvPr>
            <p:ph idx="1"/>
          </p:nvPr>
        </p:nvSpPr>
        <p:spPr>
          <a:xfrm>
            <a:off x="0" y="1357298"/>
            <a:ext cx="8929718" cy="5143536"/>
          </a:xfrm>
        </p:spPr>
        <p:txBody>
          <a:bodyPr>
            <a:normAutofit fontScale="85000" lnSpcReduction="20000"/>
          </a:bodyPr>
          <a:lstStyle/>
          <a:p>
            <a:pPr algn="just" eaLnBrk="1" hangingPunct="1">
              <a:buFontTx/>
              <a:buBlip>
                <a:blip r:embed="rId2"/>
              </a:buBlip>
            </a:pPr>
            <a:r>
              <a:rPr lang="en-US" altLang="en-US" sz="2200" dirty="0" smtClean="0">
                <a:latin typeface="Bahnschrift SemiBold Condensed" pitchFamily="34" charset="0"/>
              </a:rPr>
              <a:t>Records of personnel and quantities of wastes collected are, when maintained, useful in determining the efficiency of the personnel and in correlating waste quantities with conditions in the service area. </a:t>
            </a:r>
          </a:p>
          <a:p>
            <a:pPr algn="just" eaLnBrk="1" hangingPunct="1">
              <a:buFontTx/>
              <a:buBlip>
                <a:blip r:embed="rId2"/>
              </a:buBlip>
            </a:pPr>
            <a:r>
              <a:rPr lang="en-US" altLang="en-US" sz="2200" dirty="0" smtClean="0">
                <a:latin typeface="Bahnschrift SemiBold Condensed" pitchFamily="34" charset="0"/>
              </a:rPr>
              <a:t>A time keeping system at the transfer or disposal site is a key element in improving the efficiency of collection system and planning an upgraded system.</a:t>
            </a:r>
          </a:p>
          <a:p>
            <a:pPr algn="just">
              <a:buBlip>
                <a:blip r:embed="rId2"/>
              </a:buBlip>
            </a:pPr>
            <a:r>
              <a:rPr lang="en-US" altLang="en-US" dirty="0" smtClean="0">
                <a:latin typeface="Bahnschrift SemiBold Condensed" pitchFamily="34" charset="0"/>
              </a:rPr>
              <a:t>The timekeeping system determines if the crew were taking long rest periods, spending time salvaging or carrying out unauthorized activities. </a:t>
            </a:r>
          </a:p>
          <a:p>
            <a:pPr algn="just">
              <a:buBlip>
                <a:blip r:embed="rId2"/>
              </a:buBlip>
            </a:pPr>
            <a:r>
              <a:rPr lang="en-US" altLang="en-US" dirty="0" smtClean="0">
                <a:latin typeface="Bahnschrift SemiBold Condensed" pitchFamily="34" charset="0"/>
              </a:rPr>
              <a:t>The performance of a particular crew in terms of the quantity of solid wastes collected per day could be compared with that of another collection crew working under similar conditions.</a:t>
            </a:r>
          </a:p>
          <a:p>
            <a:pPr algn="just" eaLnBrk="1" hangingPunct="1">
              <a:buNone/>
            </a:pPr>
            <a:r>
              <a:rPr lang="en-US" altLang="en-US" dirty="0" smtClean="0"/>
              <a:t/>
            </a:r>
            <a:br>
              <a:rPr lang="en-US" altLang="en-US" dirty="0" smtClean="0"/>
            </a:br>
            <a:endParaRPr lang="en-US" altLang="en-US" dirty="0" smtClean="0"/>
          </a:p>
        </p:txBody>
      </p:sp>
      <p:sp>
        <p:nvSpPr>
          <p:cNvPr id="4" name="Title 1"/>
          <p:cNvSpPr>
            <a:spLocks noGrp="1" noChangeArrowheads="1"/>
          </p:cNvSpPr>
          <p:nvPr>
            <p:ph type="title"/>
          </p:nvPr>
        </p:nvSpPr>
        <p:spPr>
          <a:xfrm>
            <a:off x="500034" y="0"/>
            <a:ext cx="8229600" cy="1143000"/>
          </a:xfrm>
        </p:spPr>
        <p:txBody>
          <a:bodyPr>
            <a:noAutofit/>
          </a:bodyPr>
          <a:lstStyle/>
          <a:p>
            <a:pPr eaLnBrk="1" hangingPunct="1"/>
            <a:r>
              <a:rPr lang="en-US" altLang="en-US" sz="3600" dirty="0" smtClean="0"/>
              <a:t>RECORD KEEPING, CONTROL, INVENTORY AND MONITORING</a:t>
            </a: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001156" cy="1143000"/>
          </a:xfrm>
        </p:spPr>
        <p:txBody>
          <a:bodyPr rtlCol="0">
            <a:normAutofit fontScale="90000"/>
          </a:bodyPr>
          <a:lstStyle/>
          <a:p>
            <a:pPr eaLnBrk="1" fontAlgn="auto" hangingPunct="1">
              <a:spcAft>
                <a:spcPts val="0"/>
              </a:spcAft>
              <a:defRPr/>
            </a:pPr>
            <a:r>
              <a:rPr lang="en-US" dirty="0"/>
              <a:t>IMPLEMENTING COLLECTION AND TRANSFER SYSTEM </a:t>
            </a:r>
          </a:p>
        </p:txBody>
      </p:sp>
      <p:sp>
        <p:nvSpPr>
          <p:cNvPr id="3" name="Content Placeholder 2"/>
          <p:cNvSpPr>
            <a:spLocks noGrp="1"/>
          </p:cNvSpPr>
          <p:nvPr>
            <p:ph idx="1"/>
          </p:nvPr>
        </p:nvSpPr>
        <p:spPr>
          <a:xfrm>
            <a:off x="214282" y="1142984"/>
            <a:ext cx="8715436" cy="5500726"/>
          </a:xfrm>
        </p:spPr>
        <p:txBody>
          <a:bodyPr rtlCol="0">
            <a:normAutofit lnSpcReduction="10000"/>
          </a:bodyPr>
          <a:lstStyle/>
          <a:p>
            <a:pPr marL="0" indent="0" algn="just" eaLnBrk="1" fontAlgn="auto" hangingPunct="1">
              <a:spcAft>
                <a:spcPts val="0"/>
              </a:spcAft>
              <a:defRPr/>
            </a:pPr>
            <a:r>
              <a:rPr lang="en-US" dirty="0" smtClean="0">
                <a:solidFill>
                  <a:srgbClr val="002060"/>
                </a:solidFill>
                <a:latin typeface="Bahnschrift SemiBold Condensed" pitchFamily="34" charset="0"/>
              </a:rPr>
              <a:t> Implementing </a:t>
            </a:r>
            <a:r>
              <a:rPr lang="en-US" dirty="0">
                <a:solidFill>
                  <a:srgbClr val="002060"/>
                </a:solidFill>
                <a:latin typeface="Bahnschrift SemiBold Condensed" pitchFamily="34" charset="0"/>
              </a:rPr>
              <a:t>of collection and transfer system involves the following activities, which are important for success of the plan </a:t>
            </a:r>
            <a:r>
              <a:rPr lang="en-US" dirty="0" smtClean="0">
                <a:solidFill>
                  <a:srgbClr val="002060"/>
                </a:solidFill>
                <a:latin typeface="Bahnschrift SemiBold Condensed" pitchFamily="34" charset="0"/>
              </a:rPr>
              <a:t>.</a:t>
            </a:r>
            <a:endParaRPr lang="en-US" dirty="0">
              <a:solidFill>
                <a:srgbClr val="002060"/>
              </a:solidFill>
              <a:latin typeface="Bahnschrift SemiBold Condensed" pitchFamily="34" charset="0"/>
            </a:endParaRPr>
          </a:p>
          <a:p>
            <a:pPr marL="0" indent="0" algn="just" eaLnBrk="1" fontAlgn="auto" hangingPunct="1">
              <a:spcAft>
                <a:spcPts val="0"/>
              </a:spcAft>
              <a:buFontTx/>
              <a:buNone/>
              <a:defRPr/>
            </a:pPr>
            <a:r>
              <a:rPr lang="en-US" sz="2200" dirty="0">
                <a:solidFill>
                  <a:srgbClr val="C00000"/>
                </a:solidFill>
                <a:latin typeface="Bahnschrift SemiBold Condensed" pitchFamily="34" charset="0"/>
              </a:rPr>
              <a:t>(</a:t>
            </a:r>
            <a:r>
              <a:rPr lang="en-US" sz="2200" dirty="0" err="1">
                <a:solidFill>
                  <a:srgbClr val="C00000"/>
                </a:solidFill>
                <a:latin typeface="Bahnschrift SemiBold Condensed" pitchFamily="34" charset="0"/>
              </a:rPr>
              <a:t>i</a:t>
            </a:r>
            <a:r>
              <a:rPr lang="en-US" sz="2200" dirty="0">
                <a:solidFill>
                  <a:srgbClr val="C00000"/>
                </a:solidFill>
                <a:latin typeface="Bahnschrift SemiBold Condensed" pitchFamily="34" charset="0"/>
              </a:rPr>
              <a:t>) </a:t>
            </a:r>
            <a:r>
              <a:rPr lang="en-US" sz="2200" dirty="0" smtClean="0">
                <a:solidFill>
                  <a:srgbClr val="C00000"/>
                </a:solidFill>
                <a:latin typeface="Bahnschrift SemiBold Condensed" pitchFamily="34" charset="0"/>
              </a:rPr>
              <a:t>Finalizing </a:t>
            </a:r>
            <a:r>
              <a:rPr lang="en-US" sz="2200" dirty="0">
                <a:solidFill>
                  <a:srgbClr val="C00000"/>
                </a:solidFill>
                <a:latin typeface="Bahnschrift SemiBold Condensed" pitchFamily="34" charset="0"/>
              </a:rPr>
              <a:t>and implementing the system management plan:</a:t>
            </a:r>
          </a:p>
          <a:p>
            <a:pPr marL="0" indent="0" algn="just" eaLnBrk="1" fontAlgn="auto" hangingPunct="1">
              <a:spcAft>
                <a:spcPts val="0"/>
              </a:spcAft>
              <a:defRPr/>
            </a:pPr>
            <a:r>
              <a:rPr lang="en-US" dirty="0">
                <a:solidFill>
                  <a:srgbClr val="002060"/>
                </a:solidFill>
                <a:latin typeface="Bahnschrift SemiBold Condensed" pitchFamily="34" charset="0"/>
              </a:rPr>
              <a:t> For proper implementation of collection and transfer system, it is necessary to have clear </a:t>
            </a:r>
            <a:r>
              <a:rPr lang="en-US" dirty="0" smtClean="0">
                <a:solidFill>
                  <a:srgbClr val="002060"/>
                </a:solidFill>
                <a:latin typeface="Bahnschrift SemiBold Condensed" pitchFamily="34" charset="0"/>
              </a:rPr>
              <a:t>organizational </a:t>
            </a:r>
            <a:r>
              <a:rPr lang="en-US" dirty="0">
                <a:solidFill>
                  <a:srgbClr val="002060"/>
                </a:solidFill>
                <a:latin typeface="Bahnschrift SemiBold Condensed" pitchFamily="34" charset="0"/>
              </a:rPr>
              <a:t>structures and management plans. </a:t>
            </a:r>
            <a:endParaRPr lang="en-US" dirty="0" smtClean="0">
              <a:solidFill>
                <a:srgbClr val="002060"/>
              </a:solidFill>
              <a:latin typeface="Bahnschrift SemiBold Condensed" pitchFamily="34" charset="0"/>
            </a:endParaRPr>
          </a:p>
          <a:p>
            <a:pPr marL="0" indent="0" algn="just" eaLnBrk="1" fontAlgn="auto" hangingPunct="1">
              <a:spcAft>
                <a:spcPts val="0"/>
              </a:spcAft>
              <a:defRPr/>
            </a:pPr>
            <a:r>
              <a:rPr lang="en-US" dirty="0" smtClean="0">
                <a:solidFill>
                  <a:srgbClr val="002060"/>
                </a:solidFill>
                <a:latin typeface="Bahnschrift SemiBold Condensed" pitchFamily="34" charset="0"/>
              </a:rPr>
              <a:t>The organizational </a:t>
            </a:r>
            <a:r>
              <a:rPr lang="en-US" dirty="0">
                <a:solidFill>
                  <a:srgbClr val="002060"/>
                </a:solidFill>
                <a:latin typeface="Bahnschrift SemiBold Condensed" pitchFamily="34" charset="0"/>
              </a:rPr>
              <a:t>structure should be simple, with a minimum of administrative and management layers between collection crews and top management. All workers in the department should clearly understand the department’s mission and their roles.</a:t>
            </a: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noChangeArrowheads="1"/>
          </p:cNvSpPr>
          <p:nvPr>
            <p:ph type="title"/>
          </p:nvPr>
        </p:nvSpPr>
        <p:spPr>
          <a:xfrm>
            <a:off x="357158" y="0"/>
            <a:ext cx="8229600" cy="1143000"/>
          </a:xfrm>
        </p:spPr>
        <p:txBody>
          <a:bodyPr>
            <a:normAutofit fontScale="90000"/>
          </a:bodyPr>
          <a:lstStyle/>
          <a:p>
            <a:r>
              <a:rPr lang="en-US" dirty="0" smtClean="0"/>
              <a:t>IMPLEMENTING COLLECTION AND TRANSFER SYSTEM </a:t>
            </a:r>
            <a:endParaRPr lang="en-US" altLang="en-US" dirty="0" smtClean="0"/>
          </a:p>
        </p:txBody>
      </p:sp>
      <p:sp>
        <p:nvSpPr>
          <p:cNvPr id="3" name="Content Placeholder 2"/>
          <p:cNvSpPr>
            <a:spLocks noGrp="1"/>
          </p:cNvSpPr>
          <p:nvPr>
            <p:ph idx="1"/>
          </p:nvPr>
        </p:nvSpPr>
        <p:spPr>
          <a:xfrm>
            <a:off x="214282" y="1214422"/>
            <a:ext cx="8643998" cy="5357850"/>
          </a:xfrm>
        </p:spPr>
        <p:txBody>
          <a:bodyPr rtlCol="0">
            <a:normAutofit/>
          </a:bodyPr>
          <a:lstStyle/>
          <a:p>
            <a:pPr algn="just" eaLnBrk="1" fontAlgn="auto" hangingPunct="1">
              <a:spcAft>
                <a:spcPts val="0"/>
              </a:spcAft>
              <a:defRPr/>
            </a:pPr>
            <a:r>
              <a:rPr lang="en-US" dirty="0">
                <a:solidFill>
                  <a:srgbClr val="002060"/>
                </a:solidFill>
                <a:latin typeface="Bahnschrift SemiBold Condensed" pitchFamily="34" charset="0"/>
              </a:rPr>
              <a:t>(ii) Purchasing and managing equipment: For purchasing equipment, most municipalities issue bid specifications. </a:t>
            </a:r>
            <a:endParaRPr lang="en-US" dirty="0" smtClean="0">
              <a:solidFill>
                <a:srgbClr val="002060"/>
              </a:solidFill>
              <a:latin typeface="Bahnschrift SemiBold Condensed" pitchFamily="34" charset="0"/>
            </a:endParaRPr>
          </a:p>
          <a:p>
            <a:pPr algn="just" eaLnBrk="1" fontAlgn="auto" hangingPunct="1">
              <a:spcAft>
                <a:spcPts val="0"/>
              </a:spcAft>
              <a:defRPr/>
            </a:pPr>
            <a:r>
              <a:rPr lang="en-US" dirty="0" smtClean="0">
                <a:solidFill>
                  <a:srgbClr val="002060"/>
                </a:solidFill>
                <a:latin typeface="Bahnschrift SemiBold Condensed" pitchFamily="34" charset="0"/>
              </a:rPr>
              <a:t>Detailed </a:t>
            </a:r>
            <a:r>
              <a:rPr lang="en-US" dirty="0">
                <a:solidFill>
                  <a:srgbClr val="002060"/>
                </a:solidFill>
                <a:latin typeface="Bahnschrift SemiBold Condensed" pitchFamily="34" charset="0"/>
              </a:rPr>
              <a:t>specifications include exact requirements for equipment sizes and capacities, power ratings, etc. Performance specifications often request that equipment be equivalent to certain available models and meet standards for capacity, speed, etc. </a:t>
            </a:r>
          </a:p>
          <a:p>
            <a:pPr marL="0" indent="0" eaLnBrk="1" fontAlgn="auto" hangingPunct="1">
              <a:spcAft>
                <a:spcPts val="0"/>
              </a:spcAft>
              <a:buFontTx/>
              <a:buNone/>
              <a:defRPr/>
            </a:pPr>
            <a:endParaRPr 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noChangeArrowheads="1"/>
          </p:cNvSpPr>
          <p:nvPr>
            <p:ph type="title"/>
          </p:nvPr>
        </p:nvSpPr>
        <p:spPr>
          <a:xfrm>
            <a:off x="428596" y="0"/>
            <a:ext cx="8229600" cy="1143000"/>
          </a:xfrm>
        </p:spPr>
        <p:txBody>
          <a:bodyPr>
            <a:normAutofit fontScale="90000"/>
          </a:bodyPr>
          <a:lstStyle/>
          <a:p>
            <a:r>
              <a:rPr lang="en-US" dirty="0" smtClean="0"/>
              <a:t>IMPLEMENTING COLLECTION AND TRANSFER SYSTEM </a:t>
            </a:r>
            <a:endParaRPr lang="en-US" altLang="en-US" dirty="0" smtClean="0"/>
          </a:p>
        </p:txBody>
      </p:sp>
      <p:sp>
        <p:nvSpPr>
          <p:cNvPr id="3" name="Content Placeholder 2"/>
          <p:cNvSpPr>
            <a:spLocks noGrp="1"/>
          </p:cNvSpPr>
          <p:nvPr>
            <p:ph idx="1"/>
          </p:nvPr>
        </p:nvSpPr>
        <p:spPr>
          <a:xfrm>
            <a:off x="214282" y="1214422"/>
            <a:ext cx="8715436" cy="5357850"/>
          </a:xfrm>
        </p:spPr>
        <p:txBody>
          <a:bodyPr rtlCol="0">
            <a:normAutofit/>
          </a:bodyPr>
          <a:lstStyle/>
          <a:p>
            <a:pPr algn="just" eaLnBrk="1" fontAlgn="auto" hangingPunct="1">
              <a:spcAft>
                <a:spcPts val="0"/>
              </a:spcAft>
              <a:defRPr/>
            </a:pPr>
            <a:r>
              <a:rPr lang="en-US" dirty="0">
                <a:latin typeface="Bahnschrift SemiBold Condensed" pitchFamily="34" charset="0"/>
              </a:rPr>
              <a:t>In addition, each vehicle should have an individual maintenance record that includes the following items: </a:t>
            </a:r>
          </a:p>
          <a:p>
            <a:pPr algn="just" eaLnBrk="1" fontAlgn="auto" hangingPunct="1">
              <a:spcAft>
                <a:spcPts val="0"/>
              </a:spcAft>
              <a:defRPr/>
            </a:pPr>
            <a:r>
              <a:rPr lang="en-US" dirty="0">
                <a:latin typeface="Bahnschrift SemiBold Condensed" pitchFamily="34" charset="0"/>
              </a:rPr>
              <a:t>preventive maintenance schedule; </a:t>
            </a:r>
          </a:p>
          <a:p>
            <a:pPr algn="just" eaLnBrk="1" fontAlgn="auto" hangingPunct="1">
              <a:spcAft>
                <a:spcPts val="0"/>
              </a:spcAft>
              <a:defRPr/>
            </a:pPr>
            <a:r>
              <a:rPr lang="en-US" dirty="0">
                <a:latin typeface="Bahnschrift SemiBold Condensed" pitchFamily="34" charset="0"/>
              </a:rPr>
              <a:t>current list of specific engine;</a:t>
            </a:r>
          </a:p>
          <a:p>
            <a:pPr algn="just" eaLnBrk="1" fontAlgn="auto" hangingPunct="1">
              <a:spcAft>
                <a:spcPts val="0"/>
              </a:spcAft>
              <a:defRPr/>
            </a:pPr>
            <a:r>
              <a:rPr lang="en-US" dirty="0">
                <a:latin typeface="Bahnschrift SemiBold Condensed" pitchFamily="34" charset="0"/>
              </a:rPr>
              <a:t> a description of repairs and a list containing information on the repair date, mechanic, cost, type and manufacturer of repair parts and the length of time the truck was out of service, for each maintenance event.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0" y="-357214"/>
            <a:ext cx="3143240" cy="1143000"/>
          </a:xfrm>
        </p:spPr>
        <p:txBody>
          <a:bodyPr>
            <a:normAutofit/>
          </a:bodyPr>
          <a:lstStyle/>
          <a:p>
            <a:r>
              <a:rPr lang="en-US" sz="2200" b="1" dirty="0" smtClean="0">
                <a:solidFill>
                  <a:srgbClr val="C00000"/>
                </a:solidFill>
                <a:latin typeface="Bahnschrift SemiBold Condensed" pitchFamily="34" charset="0"/>
                <a:cs typeface="Times New Roman" pitchFamily="18" charset="0"/>
              </a:rPr>
              <a:t>Stationary containers</a:t>
            </a:r>
            <a:endParaRPr lang="en-IN" sz="2200" b="1" dirty="0">
              <a:solidFill>
                <a:srgbClr val="C00000"/>
              </a:solidFill>
              <a:latin typeface="Bahnschrift SemiBold Condensed" pitchFamily="34" charset="0"/>
              <a:cs typeface="Times New Roman" pitchFamily="18" charset="0"/>
            </a:endParaRPr>
          </a:p>
        </p:txBody>
      </p:sp>
      <p:pic>
        <p:nvPicPr>
          <p:cNvPr id="2050" name="Picture 2"/>
          <p:cNvPicPr>
            <a:picLocks noGrp="1" noChangeAspect="1" noChangeArrowheads="1"/>
          </p:cNvPicPr>
          <p:nvPr>
            <p:ph idx="1"/>
          </p:nvPr>
        </p:nvPicPr>
        <p:blipFill>
          <a:blip r:embed="rId2"/>
          <a:stretch>
            <a:fillRect/>
          </a:stretch>
        </p:blipFill>
        <p:spPr bwMode="auto">
          <a:xfrm>
            <a:off x="53789" y="410115"/>
            <a:ext cx="4357718" cy="2908777"/>
          </a:xfrm>
          <a:prstGeom prst="rect">
            <a:avLst/>
          </a:prstGeom>
          <a:noFill/>
          <a:ln w="9525">
            <a:noFill/>
            <a:miter lim="800000"/>
            <a:headEnd/>
            <a:tailEnd/>
          </a:ln>
          <a:effectLst/>
        </p:spPr>
      </p:pic>
      <p:pic>
        <p:nvPicPr>
          <p:cNvPr id="4" name="Picture 2"/>
          <p:cNvPicPr>
            <a:picLocks noChangeAspect="1" noChangeArrowheads="1"/>
          </p:cNvPicPr>
          <p:nvPr/>
        </p:nvPicPr>
        <p:blipFill>
          <a:blip r:embed="rId3"/>
          <a:stretch>
            <a:fillRect/>
          </a:stretch>
        </p:blipFill>
        <p:spPr bwMode="auto">
          <a:xfrm>
            <a:off x="5715008" y="4733994"/>
            <a:ext cx="3357586" cy="2124006"/>
          </a:xfrm>
          <a:prstGeom prst="rect">
            <a:avLst/>
          </a:prstGeom>
          <a:noFill/>
          <a:ln w="9525">
            <a:noFill/>
            <a:miter lim="800000"/>
            <a:headEnd/>
            <a:tailEnd/>
          </a:ln>
          <a:effectLst/>
        </p:spPr>
      </p:pic>
      <p:pic>
        <p:nvPicPr>
          <p:cNvPr id="6" name="Picture 3"/>
          <p:cNvPicPr>
            <a:picLocks noChangeAspect="1" noChangeArrowheads="1"/>
          </p:cNvPicPr>
          <p:nvPr/>
        </p:nvPicPr>
        <p:blipFill>
          <a:blip r:embed="rId4"/>
          <a:srcRect/>
          <a:stretch>
            <a:fillRect/>
          </a:stretch>
        </p:blipFill>
        <p:spPr bwMode="auto">
          <a:xfrm>
            <a:off x="5715008" y="428604"/>
            <a:ext cx="3286148" cy="2143140"/>
          </a:xfrm>
          <a:prstGeom prst="rect">
            <a:avLst/>
          </a:prstGeom>
          <a:noFill/>
          <a:ln w="9525">
            <a:noFill/>
            <a:miter lim="800000"/>
            <a:headEnd/>
            <a:tailEnd/>
          </a:ln>
          <a:effectLst/>
        </p:spPr>
      </p:pic>
      <p:pic>
        <p:nvPicPr>
          <p:cNvPr id="7" name="Picture 5"/>
          <p:cNvPicPr>
            <a:picLocks noChangeAspect="1" noChangeArrowheads="1"/>
          </p:cNvPicPr>
          <p:nvPr/>
        </p:nvPicPr>
        <p:blipFill>
          <a:blip r:embed="rId5" cstate="print"/>
          <a:srcRect/>
          <a:stretch>
            <a:fillRect/>
          </a:stretch>
        </p:blipFill>
        <p:spPr bwMode="auto">
          <a:xfrm>
            <a:off x="5786446" y="2714620"/>
            <a:ext cx="3286148" cy="1978020"/>
          </a:xfrm>
          <a:prstGeom prst="rect">
            <a:avLst/>
          </a:prstGeom>
          <a:noFill/>
          <a:ln w="9525">
            <a:noFill/>
            <a:miter lim="800000"/>
            <a:headEnd/>
            <a:tailEnd/>
          </a:ln>
          <a:effectLst/>
        </p:spPr>
      </p:pic>
      <p:sp>
        <p:nvSpPr>
          <p:cNvPr id="8" name="Title 4"/>
          <p:cNvSpPr txBox="1">
            <a:spLocks/>
          </p:cNvSpPr>
          <p:nvPr/>
        </p:nvSpPr>
        <p:spPr>
          <a:xfrm>
            <a:off x="5786446" y="-357214"/>
            <a:ext cx="314324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200" b="1" i="0" u="none" strike="noStrike" kern="1200" cap="none" spc="0" normalizeH="0" baseline="0" noProof="0" dirty="0" smtClean="0">
                <a:ln>
                  <a:noFill/>
                </a:ln>
                <a:solidFill>
                  <a:srgbClr val="C00000"/>
                </a:solidFill>
                <a:effectLst/>
                <a:uLnTx/>
                <a:uFillTx/>
                <a:latin typeface="Bahnschrift SemiBold Condensed" pitchFamily="34" charset="0"/>
                <a:ea typeface="+mj-ea"/>
                <a:cs typeface="Times New Roman" pitchFamily="18" charset="0"/>
              </a:rPr>
              <a:t>Hauled containers</a:t>
            </a:r>
            <a:endParaRPr kumimoji="0" lang="en-IN" sz="2200" b="1" i="0" u="none" strike="noStrike" kern="1200" cap="none" spc="0" normalizeH="0" baseline="0" noProof="0" dirty="0">
              <a:ln>
                <a:noFill/>
              </a:ln>
              <a:solidFill>
                <a:srgbClr val="C00000"/>
              </a:solidFill>
              <a:effectLst/>
              <a:uLnTx/>
              <a:uFillTx/>
              <a:latin typeface="Bahnschrift SemiBold Condensed" pitchFamily="34" charset="0"/>
              <a:ea typeface="+mj-ea"/>
              <a:cs typeface="Times New Roman" pitchFamily="18" charset="0"/>
            </a:endParaRPr>
          </a:p>
        </p:txBody>
      </p:sp>
      <p:pic>
        <p:nvPicPr>
          <p:cNvPr id="9" name="Picture 2"/>
          <p:cNvPicPr>
            <a:picLocks noChangeAspect="1" noChangeArrowheads="1"/>
          </p:cNvPicPr>
          <p:nvPr/>
        </p:nvPicPr>
        <p:blipFill>
          <a:blip r:embed="rId6"/>
          <a:stretch>
            <a:fillRect/>
          </a:stretch>
        </p:blipFill>
        <p:spPr bwMode="auto">
          <a:xfrm>
            <a:off x="-1" y="3786190"/>
            <a:ext cx="4465497" cy="3071810"/>
          </a:xfrm>
          <a:prstGeom prst="rect">
            <a:avLst/>
          </a:prstGeom>
          <a:noFill/>
          <a:ln w="9525">
            <a:noFill/>
            <a:miter lim="800000"/>
            <a:headEnd/>
            <a:tailEnd/>
          </a:ln>
          <a:effectLst/>
        </p:spPr>
      </p:pic>
      <p:sp>
        <p:nvSpPr>
          <p:cNvPr id="10" name="Title 4"/>
          <p:cNvSpPr txBox="1">
            <a:spLocks/>
          </p:cNvSpPr>
          <p:nvPr/>
        </p:nvSpPr>
        <p:spPr>
          <a:xfrm>
            <a:off x="500034" y="2928942"/>
            <a:ext cx="314324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200" b="1" i="0" u="none" strike="noStrike" kern="1200" cap="none" spc="0" normalizeH="0" baseline="0" noProof="0" dirty="0" smtClean="0">
                <a:ln>
                  <a:noFill/>
                </a:ln>
                <a:solidFill>
                  <a:srgbClr val="C00000"/>
                </a:solidFill>
                <a:effectLst/>
                <a:uLnTx/>
                <a:uFillTx/>
                <a:latin typeface="Bahnschrift SemiBold Condensed" pitchFamily="34" charset="0"/>
                <a:ea typeface="+mj-ea"/>
                <a:cs typeface="Times New Roman" pitchFamily="18" charset="0"/>
              </a:rPr>
              <a:t>Communal containers</a:t>
            </a:r>
            <a:endParaRPr kumimoji="0" lang="en-IN" sz="2200" b="1" i="0" u="none" strike="noStrike" kern="1200" cap="none" spc="0" normalizeH="0" baseline="0" noProof="0" dirty="0">
              <a:ln>
                <a:noFill/>
              </a:ln>
              <a:solidFill>
                <a:srgbClr val="C00000"/>
              </a:solidFill>
              <a:effectLst/>
              <a:uLnTx/>
              <a:uFillTx/>
              <a:latin typeface="Bahnschrift SemiBold Condensed" pitchFamily="34" charset="0"/>
              <a:ea typeface="+mj-ea"/>
              <a:cs typeface="Times New Roman" pitchFamily="18" charset="0"/>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noChangeArrowheads="1"/>
          </p:cNvSpPr>
          <p:nvPr>
            <p:ph type="title"/>
          </p:nvPr>
        </p:nvSpPr>
        <p:spPr>
          <a:xfrm>
            <a:off x="428596" y="0"/>
            <a:ext cx="8229600" cy="1143000"/>
          </a:xfrm>
        </p:spPr>
        <p:txBody>
          <a:bodyPr>
            <a:normAutofit fontScale="90000"/>
          </a:bodyPr>
          <a:lstStyle/>
          <a:p>
            <a:r>
              <a:rPr lang="en-US" dirty="0" smtClean="0"/>
              <a:t>IMPLEMENTING COLLECTION AND TRANSFER SYSTEM </a:t>
            </a:r>
            <a:endParaRPr lang="en-US" altLang="en-US" dirty="0" smtClean="0"/>
          </a:p>
        </p:txBody>
      </p:sp>
      <p:sp>
        <p:nvSpPr>
          <p:cNvPr id="3" name="Content Placeholder 2"/>
          <p:cNvSpPr>
            <a:spLocks noGrp="1"/>
          </p:cNvSpPr>
          <p:nvPr>
            <p:ph idx="1"/>
          </p:nvPr>
        </p:nvSpPr>
        <p:spPr>
          <a:xfrm>
            <a:off x="214282" y="1214422"/>
            <a:ext cx="8715436" cy="5357850"/>
          </a:xfrm>
        </p:spPr>
        <p:txBody>
          <a:bodyPr rtlCol="0">
            <a:normAutofit fontScale="92500"/>
          </a:bodyPr>
          <a:lstStyle/>
          <a:p>
            <a:pPr algn="just" eaLnBrk="1" fontAlgn="auto" hangingPunct="1">
              <a:spcAft>
                <a:spcPts val="0"/>
              </a:spcAft>
              <a:defRPr/>
            </a:pPr>
            <a:r>
              <a:rPr lang="en-US" dirty="0">
                <a:latin typeface="Bahnschrift SemiBold Condensed" pitchFamily="34" charset="0"/>
              </a:rPr>
              <a:t>(iii) Hiring and training personnel: As in all </a:t>
            </a:r>
            <a:r>
              <a:rPr lang="en-US" dirty="0" smtClean="0">
                <a:latin typeface="Bahnschrift SemiBold Condensed" pitchFamily="34" charset="0"/>
              </a:rPr>
              <a:t>organizations, </a:t>
            </a:r>
            <a:r>
              <a:rPr lang="en-US" dirty="0">
                <a:latin typeface="Bahnschrift SemiBold Condensed" pitchFamily="34" charset="0"/>
              </a:rPr>
              <a:t>good personnel management is essential to an efficient, high-quality waste collection system. Authorities responsible for SWM should, therefore, strive to hire and keep well-qualified personnel. </a:t>
            </a:r>
          </a:p>
          <a:p>
            <a:pPr algn="just" eaLnBrk="1" fontAlgn="auto" hangingPunct="1">
              <a:spcAft>
                <a:spcPts val="0"/>
              </a:spcAft>
              <a:defRPr/>
            </a:pPr>
            <a:r>
              <a:rPr lang="en-US" dirty="0">
                <a:latin typeface="Bahnschrift SemiBold Condensed" pitchFamily="34" charset="0"/>
              </a:rPr>
              <a:t>(iv) Providing public information: Maintaining good communication with the public is important to a well-run collection system. Residents can greatly influence the performance of the collection system by co-operating in separation requirements, and by keeping undesirable materials from entering the collected waste stream.</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noChangeArrowheads="1"/>
          </p:cNvSpPr>
          <p:nvPr>
            <p:ph type="title"/>
          </p:nvPr>
        </p:nvSpPr>
        <p:spPr>
          <a:xfrm>
            <a:off x="428596" y="0"/>
            <a:ext cx="8229600" cy="1143000"/>
          </a:xfrm>
        </p:spPr>
        <p:txBody>
          <a:bodyPr>
            <a:normAutofit fontScale="90000"/>
          </a:bodyPr>
          <a:lstStyle/>
          <a:p>
            <a:r>
              <a:rPr lang="en-US" dirty="0" smtClean="0"/>
              <a:t>IMPLEMENTING COLLECTION AND TRANSFER SYSTEM </a:t>
            </a:r>
            <a:endParaRPr lang="en-US" altLang="en-US" dirty="0" smtClean="0"/>
          </a:p>
        </p:txBody>
      </p:sp>
      <p:sp>
        <p:nvSpPr>
          <p:cNvPr id="3" name="Content Placeholder 2"/>
          <p:cNvSpPr>
            <a:spLocks noGrp="1"/>
          </p:cNvSpPr>
          <p:nvPr>
            <p:ph idx="1"/>
          </p:nvPr>
        </p:nvSpPr>
        <p:spPr>
          <a:xfrm>
            <a:off x="142844" y="1142984"/>
            <a:ext cx="9001156" cy="5500726"/>
          </a:xfrm>
        </p:spPr>
        <p:txBody>
          <a:bodyPr rtlCol="0">
            <a:normAutofit fontScale="92500"/>
          </a:bodyPr>
          <a:lstStyle/>
          <a:p>
            <a:pPr algn="just" eaLnBrk="1" fontAlgn="auto" hangingPunct="1">
              <a:spcAft>
                <a:spcPts val="0"/>
              </a:spcAft>
              <a:defRPr/>
            </a:pPr>
            <a:r>
              <a:rPr lang="en-US" dirty="0">
                <a:latin typeface="Bahnschrift SemiBold Condensed" pitchFamily="34" charset="0"/>
              </a:rPr>
              <a:t>(v) Monitoring system cost and performance: Collection and transfer facilities should develop and maintain an effective system for cost and performance reporting. Each collection crew should complete a daily report containing the following information: </a:t>
            </a:r>
          </a:p>
          <a:p>
            <a:pPr algn="just" eaLnBrk="1" fontAlgn="auto" hangingPunct="1">
              <a:spcAft>
                <a:spcPts val="0"/>
              </a:spcAft>
              <a:defRPr/>
            </a:pPr>
            <a:r>
              <a:rPr lang="en-US" dirty="0">
                <a:latin typeface="Bahnschrift SemiBold Condensed" pitchFamily="34" charset="0"/>
              </a:rPr>
              <a:t>Total quantity hauled. Total distance and travel times to and from the disposal site. </a:t>
            </a:r>
          </a:p>
          <a:p>
            <a:pPr algn="just" eaLnBrk="1" fontAlgn="auto" hangingPunct="1">
              <a:spcAft>
                <a:spcPts val="0"/>
              </a:spcAft>
              <a:defRPr/>
            </a:pPr>
            <a:r>
              <a:rPr lang="en-US" dirty="0">
                <a:latin typeface="Bahnschrift SemiBold Condensed" pitchFamily="34" charset="0"/>
              </a:rPr>
              <a:t>Amounts delivered to each disposal, transfer, or processing facility. </a:t>
            </a:r>
          </a:p>
          <a:p>
            <a:pPr algn="just" eaLnBrk="1" fontAlgn="auto" hangingPunct="1">
              <a:spcAft>
                <a:spcPts val="0"/>
              </a:spcAft>
              <a:defRPr/>
            </a:pPr>
            <a:r>
              <a:rPr lang="en-US" dirty="0">
                <a:latin typeface="Bahnschrift SemiBold Condensed" pitchFamily="34" charset="0"/>
              </a:rPr>
              <a:t>Waiting time at sites. Number of loads hauled. Vehicle or operational problems needing attention</a:t>
            </a:r>
          </a:p>
          <a:p>
            <a:pPr eaLnBrk="1" fontAlgn="auto" hangingPunct="1">
              <a:spcAft>
                <a:spcPts val="0"/>
              </a:spcAft>
              <a:defRPr/>
            </a:pP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cs typeface="Times New Roman" pitchFamily="18" charset="0"/>
              </a:rPr>
              <a:t>WASTE COLLECTION VEHICLES</a:t>
            </a:r>
            <a:endParaRPr lang="en-IN" dirty="0"/>
          </a:p>
        </p:txBody>
      </p:sp>
      <p:pic>
        <p:nvPicPr>
          <p:cNvPr id="4" name="Picture 2"/>
          <p:cNvPicPr>
            <a:picLocks noChangeAspect="1" noChangeArrowheads="1"/>
          </p:cNvPicPr>
          <p:nvPr/>
        </p:nvPicPr>
        <p:blipFill>
          <a:blip r:embed="rId2" cstate="print"/>
          <a:srcRect/>
          <a:stretch>
            <a:fillRect/>
          </a:stretch>
        </p:blipFill>
        <p:spPr bwMode="auto">
          <a:xfrm>
            <a:off x="0" y="1402280"/>
            <a:ext cx="4038600" cy="3669794"/>
          </a:xfrm>
          <a:prstGeom prst="rect">
            <a:avLst/>
          </a:prstGeom>
          <a:noFill/>
          <a:ln w="9525">
            <a:noFill/>
            <a:miter lim="800000"/>
            <a:headEnd/>
            <a:tailEnd/>
          </a:ln>
          <a:effectLst/>
        </p:spPr>
      </p:pic>
      <p:pic>
        <p:nvPicPr>
          <p:cNvPr id="5" name="Picture 3"/>
          <p:cNvPicPr>
            <a:picLocks noChangeAspect="1" noChangeArrowheads="1"/>
          </p:cNvPicPr>
          <p:nvPr/>
        </p:nvPicPr>
        <p:blipFill>
          <a:blip r:embed="rId3"/>
          <a:srcRect/>
          <a:stretch>
            <a:fillRect/>
          </a:stretch>
        </p:blipFill>
        <p:spPr bwMode="auto">
          <a:xfrm>
            <a:off x="4214778" y="1428736"/>
            <a:ext cx="4929222" cy="3598332"/>
          </a:xfrm>
          <a:prstGeom prst="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14290"/>
            <a:ext cx="8229600" cy="582594"/>
          </a:xfrm>
        </p:spPr>
        <p:txBody>
          <a:bodyPr>
            <a:normAutofit fontScale="90000"/>
          </a:bodyPr>
          <a:lstStyle/>
          <a:p>
            <a:r>
              <a:rPr lang="en-US" b="1" dirty="0" smtClean="0">
                <a:cs typeface="Times New Roman" pitchFamily="18" charset="0"/>
              </a:rPr>
              <a:t>TRANSFER STATION</a:t>
            </a:r>
            <a:endParaRPr lang="en-IN" b="1" dirty="0">
              <a:cs typeface="Times New Roman" pitchFamily="18" charset="0"/>
            </a:endParaRPr>
          </a:p>
        </p:txBody>
      </p:sp>
      <p:sp>
        <p:nvSpPr>
          <p:cNvPr id="6" name="Content Placeholder 5"/>
          <p:cNvSpPr>
            <a:spLocks noGrp="1"/>
          </p:cNvSpPr>
          <p:nvPr>
            <p:ph idx="1"/>
          </p:nvPr>
        </p:nvSpPr>
        <p:spPr>
          <a:xfrm>
            <a:off x="457200" y="1142984"/>
            <a:ext cx="8229600" cy="5286412"/>
          </a:xfrm>
        </p:spPr>
        <p:txBody>
          <a:bodyPr>
            <a:noAutofit/>
          </a:bodyPr>
          <a:lstStyle/>
          <a:p>
            <a:pPr algn="just"/>
            <a:r>
              <a:rPr lang="en-IN" sz="2200" dirty="0" smtClean="0">
                <a:latin typeface="Bahnschrift SemiBold Condensed" pitchFamily="34" charset="0"/>
              </a:rPr>
              <a:t>A </a:t>
            </a:r>
            <a:r>
              <a:rPr lang="en-IN" sz="2200" b="1" dirty="0" smtClean="0">
                <a:latin typeface="Bahnschrift SemiBold Condensed" pitchFamily="34" charset="0"/>
              </a:rPr>
              <a:t>transfer station</a:t>
            </a:r>
            <a:r>
              <a:rPr lang="en-IN" sz="2200" dirty="0" smtClean="0">
                <a:latin typeface="Bahnschrift SemiBold Condensed" pitchFamily="34" charset="0"/>
              </a:rPr>
              <a:t> is a building or processing site for the temporary deposition of waste. </a:t>
            </a:r>
          </a:p>
          <a:p>
            <a:pPr algn="just"/>
            <a:r>
              <a:rPr lang="en-IN" sz="2200" dirty="0" smtClean="0">
                <a:latin typeface="Bahnschrift SemiBold Condensed" pitchFamily="34" charset="0"/>
              </a:rPr>
              <a:t>Transfer stations are often used as places where local waste collection vehicles will deposit their waste cargo prior to loading into larger vehicles. These larger vehicles will transport the waste to the end point of disposal in an incinerator, landfill, or hazardous waste facility, or for recycling.</a:t>
            </a:r>
          </a:p>
          <a:p>
            <a:pPr algn="just"/>
            <a:r>
              <a:rPr lang="en-IN" sz="2200" dirty="0" smtClean="0">
                <a:latin typeface="Bahnschrift SemiBold Condensed" pitchFamily="34" charset="0"/>
              </a:rPr>
              <a:t>Transfer stations are sometimes located with material recovery facilities and with localized mechanical biological treatment systems to remove recyclable items from the waste stream.</a:t>
            </a:r>
          </a:p>
          <a:p>
            <a:pPr algn="just">
              <a:buFont typeface="Wingdings" pitchFamily="2" charset="2"/>
              <a:buChar char="Ø"/>
            </a:pPr>
            <a:endParaRPr lang="en-IN" sz="2600" dirty="0">
              <a:latin typeface="Times New Roman" pitchFamily="18" charset="0"/>
              <a:cs typeface="Times New Roman"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cs typeface="Times New Roman" pitchFamily="18" charset="0"/>
              </a:rPr>
              <a:t>TYPES </a:t>
            </a:r>
            <a:endParaRPr lang="en-IN" b="1" dirty="0">
              <a:cs typeface="Times New Roman" pitchFamily="18" charset="0"/>
            </a:endParaRPr>
          </a:p>
        </p:txBody>
      </p:sp>
      <p:sp>
        <p:nvSpPr>
          <p:cNvPr id="3" name="Content Placeholder 2"/>
          <p:cNvSpPr>
            <a:spLocks noGrp="1"/>
          </p:cNvSpPr>
          <p:nvPr>
            <p:ph idx="1"/>
          </p:nvPr>
        </p:nvSpPr>
        <p:spPr>
          <a:xfrm>
            <a:off x="428596" y="1357298"/>
            <a:ext cx="8501122" cy="5214974"/>
          </a:xfrm>
        </p:spPr>
        <p:txBody>
          <a:bodyPr>
            <a:normAutofit fontScale="92500"/>
          </a:bodyPr>
          <a:lstStyle/>
          <a:p>
            <a:pPr>
              <a:buNone/>
            </a:pPr>
            <a:r>
              <a:rPr lang="en-US" b="1" dirty="0" smtClean="0">
                <a:solidFill>
                  <a:srgbClr val="FF0000"/>
                </a:solidFill>
                <a:latin typeface="Bahnschrift SemiBold Condensed" pitchFamily="34" charset="0"/>
              </a:rPr>
              <a:t>1) Small to medium Transfer stations</a:t>
            </a:r>
          </a:p>
          <a:p>
            <a:r>
              <a:rPr lang="en-US" dirty="0" smtClean="0">
                <a:latin typeface="Bahnschrift SemiBold Condensed" pitchFamily="34" charset="0"/>
              </a:rPr>
              <a:t>100 to 500 </a:t>
            </a:r>
            <a:r>
              <a:rPr lang="en-US" dirty="0" err="1" smtClean="0">
                <a:latin typeface="Bahnschrift SemiBold Condensed" pitchFamily="34" charset="0"/>
              </a:rPr>
              <a:t>tonnes</a:t>
            </a:r>
            <a:r>
              <a:rPr lang="en-US" dirty="0" smtClean="0">
                <a:latin typeface="Bahnschrift SemiBold Condensed" pitchFamily="34" charset="0"/>
              </a:rPr>
              <a:t> per day</a:t>
            </a:r>
          </a:p>
          <a:p>
            <a:r>
              <a:rPr lang="en-US" dirty="0" smtClean="0">
                <a:latin typeface="Bahnschrift SemiBold Condensed" pitchFamily="34" charset="0"/>
              </a:rPr>
              <a:t>No storage area</a:t>
            </a:r>
          </a:p>
          <a:p>
            <a:pPr>
              <a:buNone/>
            </a:pPr>
            <a:r>
              <a:rPr lang="en-US" b="1" dirty="0" smtClean="0">
                <a:solidFill>
                  <a:srgbClr val="FF0000"/>
                </a:solidFill>
                <a:latin typeface="Bahnschrift SemiBold Condensed" pitchFamily="34" charset="0"/>
              </a:rPr>
              <a:t>2) Large transfer station</a:t>
            </a:r>
          </a:p>
          <a:p>
            <a:r>
              <a:rPr lang="en-US" dirty="0" smtClean="0">
                <a:latin typeface="Bahnschrift SemiBold Condensed" pitchFamily="34" charset="0"/>
              </a:rPr>
              <a:t>Direct discharge non-compaction station</a:t>
            </a:r>
          </a:p>
          <a:p>
            <a:r>
              <a:rPr lang="en-US" dirty="0" smtClean="0">
                <a:latin typeface="Bahnschrift SemiBold Condensed" pitchFamily="34" charset="0"/>
              </a:rPr>
              <a:t>Platform / pit non-compaction station</a:t>
            </a:r>
          </a:p>
          <a:p>
            <a:r>
              <a:rPr lang="en-US" dirty="0" smtClean="0">
                <a:latin typeface="Bahnschrift SemiBold Condensed" pitchFamily="34" charset="0"/>
              </a:rPr>
              <a:t>Compaction station</a:t>
            </a:r>
          </a:p>
          <a:p>
            <a:r>
              <a:rPr lang="en-US" dirty="0" smtClean="0">
                <a:latin typeface="Bahnschrift SemiBold Condensed" pitchFamily="34" charset="0"/>
              </a:rPr>
              <a:t>Capacity / Viability / </a:t>
            </a:r>
            <a:r>
              <a:rPr lang="en-US" smtClean="0">
                <a:latin typeface="Bahnschrift SemiBold Condensed" pitchFamily="34" charset="0"/>
              </a:rPr>
              <a:t>Cost </a:t>
            </a:r>
            <a:r>
              <a:rPr lang="en-US" smtClean="0">
                <a:latin typeface="Bahnschrift SemiBold Condensed" pitchFamily="34" charset="0"/>
              </a:rPr>
              <a:t>analysis</a:t>
            </a:r>
            <a:endParaRPr lang="en-US" dirty="0" smtClean="0">
              <a:latin typeface="Bahnschrift SemiBold Condensed" pitchFamily="34" charset="0"/>
            </a:endParaRPr>
          </a:p>
          <a:p>
            <a:endParaRPr lang="en-IN" dirty="0">
              <a:latin typeface="Times New Roman" pitchFamily="18" charset="0"/>
              <a:cs typeface="Times New Roman" pitchFamily="18" charset="0"/>
            </a:endParaRPr>
          </a:p>
        </p:txBody>
      </p:sp>
    </p:spTree>
  </p:cSld>
  <p:clrMapOvr>
    <a:masterClrMapping/>
  </p:clrMapOvr>
</p:sld>
</file>

<file path=ppt/theme/theme1.xml><?xml version="1.0" encoding="utf-8"?>
<a:theme xmlns:a="http://schemas.openxmlformats.org/drawingml/2006/main" name="ThemeSR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ThemeSRM</Template>
  <TotalTime>2777</TotalTime>
  <Words>6185</Words>
  <Application>Microsoft Office PowerPoint</Application>
  <PresentationFormat>On-screen Show (4:3)</PresentationFormat>
  <Paragraphs>370</Paragraphs>
  <Slides>61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61</vt:i4>
      </vt:variant>
    </vt:vector>
  </HeadingPairs>
  <TitlesOfParts>
    <vt:vector size="68" baseType="lpstr">
      <vt:lpstr>Arial</vt:lpstr>
      <vt:lpstr>Arial MT</vt:lpstr>
      <vt:lpstr>Bahnschrift SemiBold Condensed</vt:lpstr>
      <vt:lpstr>Calibri</vt:lpstr>
      <vt:lpstr>Times New Roman</vt:lpstr>
      <vt:lpstr>Wingdings</vt:lpstr>
      <vt:lpstr>ThemeSRM</vt:lpstr>
      <vt:lpstr>MUNICIPAL SOLID WASTE MANAGEMENT 18CEO306T UNIT III</vt:lpstr>
      <vt:lpstr>CONTENTS</vt:lpstr>
      <vt:lpstr>WASTE COLLECTION, STORAGE AND TRANSPORT</vt:lpstr>
      <vt:lpstr>COLLECTION COMPONENTS</vt:lpstr>
      <vt:lpstr>STORAGE: CONTAINERS/COLLECTION VEHICLES</vt:lpstr>
      <vt:lpstr>Stationary containers</vt:lpstr>
      <vt:lpstr>WASTE COLLECTION VEHICLES</vt:lpstr>
      <vt:lpstr>TRANSFER STATION</vt:lpstr>
      <vt:lpstr>TYPES </vt:lpstr>
      <vt:lpstr>PowerPoint Presentation</vt:lpstr>
      <vt:lpstr>PowerPoint Presentation</vt:lpstr>
      <vt:lpstr>COLLECTION COMPONENTS</vt:lpstr>
      <vt:lpstr>COLLECTION COMPONENTS</vt:lpstr>
      <vt:lpstr>COLLECTION COMPONENTS</vt:lpstr>
      <vt:lpstr>COLLECTION COMPONENTS</vt:lpstr>
      <vt:lpstr>COLLECTION COMPONENTS</vt:lpstr>
      <vt:lpstr>WASTE COLLECTION METHOD</vt:lpstr>
      <vt:lpstr>SIMPLE EMPTYING METHOD: </vt:lpstr>
      <vt:lpstr>Exchange Method: </vt:lpstr>
      <vt:lpstr>WASTE COLLECTION METHOD  </vt:lpstr>
      <vt:lpstr>WASTE COLLECTION METHOD</vt:lpstr>
      <vt:lpstr>TRANSFER STATION</vt:lpstr>
      <vt:lpstr>FACTORS AFFECTING THE SELECTION OF A TRANSFER STATION</vt:lpstr>
      <vt:lpstr>TYPES OF TRANSFER STATION</vt:lpstr>
      <vt:lpstr>TYPES OF TRANSFER STATION</vt:lpstr>
      <vt:lpstr>DESIGNS FOR LARGER TRANSFER OPERATIONS  </vt:lpstr>
      <vt:lpstr>PLATFORM/PIT NON-COMPACTION STATION:  </vt:lpstr>
      <vt:lpstr>PLATFORM/PIT NON-COMPACTION STATION:</vt:lpstr>
      <vt:lpstr>COLLECTION OPERATION </vt:lpstr>
      <vt:lpstr>COLLECTION OPERATION </vt:lpstr>
      <vt:lpstr>COLLECTION OPERATION </vt:lpstr>
      <vt:lpstr>COLLECTION OPERATION </vt:lpstr>
      <vt:lpstr>COLLECTION OPERATION </vt:lpstr>
      <vt:lpstr>COLLECTION OPERATION </vt:lpstr>
      <vt:lpstr>COLLECTION OPERATION </vt:lpstr>
      <vt:lpstr>COLLECTION OPERATION </vt:lpstr>
      <vt:lpstr>PowerPoint Presentation</vt:lpstr>
      <vt:lpstr>STORAGE: CONTAINERS/COLLECTION  VEHICLES </vt:lpstr>
      <vt:lpstr>STORAGE: CONTAINERS/COLLECTION  VEHICLES </vt:lpstr>
      <vt:lpstr>STORAGE: CONTAINERS/COLLECTION  VEHICLES </vt:lpstr>
      <vt:lpstr>STORAGE: CONTAINERS/COLLECTION  VEHICLES </vt:lpstr>
      <vt:lpstr>STORAGE: CONTAINERS/COLLECTION  VEHICLES </vt:lpstr>
      <vt:lpstr>STORAGE: CONTAINERS/COLLECTION  VEHICLES </vt:lpstr>
      <vt:lpstr>STORAGE: CONTAINERS/COLLECTION  VEHICLES </vt:lpstr>
      <vt:lpstr>STORAGE: CONTAINERS/COLLECTION  VEHICLES </vt:lpstr>
      <vt:lpstr>CAPACITY AND VIABILITY OF TRANSFER STATIONS</vt:lpstr>
      <vt:lpstr>CAPACITY AND VIABILITY OF TRANSFER STATIONS</vt:lpstr>
      <vt:lpstr>WASTE COLLECTION SYSTEM DESIGN</vt:lpstr>
      <vt:lpstr>WASTE COLLECTION SYSTEM DESIGN</vt:lpstr>
      <vt:lpstr>WASTE COLLECTION SYSTEM DESIGN</vt:lpstr>
      <vt:lpstr>WASTE COLLECTION SYSTEM DESIGN</vt:lpstr>
      <vt:lpstr>WASTE COLLECTION SYSTEM DESIGN</vt:lpstr>
      <vt:lpstr>WASTE COLLECTION SYSTEM DESIGN</vt:lpstr>
      <vt:lpstr>RECORD KEEPING, CONTROL, INVENTORY AND MONITORING</vt:lpstr>
      <vt:lpstr>RECORD KEEPING, CONTROL, INVENTORY AND MONITORING</vt:lpstr>
      <vt:lpstr>RECORD KEEPING, CONTROL, INVENTORY AND MONITORING</vt:lpstr>
      <vt:lpstr>IMPLEMENTING COLLECTION AND TRANSFER SYSTEM </vt:lpstr>
      <vt:lpstr>IMPLEMENTING COLLECTION AND TRANSFER SYSTEM </vt:lpstr>
      <vt:lpstr>IMPLEMENTING COLLECTION AND TRANSFER SYSTEM </vt:lpstr>
      <vt:lpstr>IMPLEMENTING COLLECTION AND TRANSFER SYSTEM </vt:lpstr>
      <vt:lpstr>IMPLEMENTING COLLECTION AND TRANSFER SYSTEM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GEOGRAPHICAL INFORMATION SYSTEM</dc:title>
  <dc:creator>KARUPU SAMY</dc:creator>
  <cp:lastModifiedBy>ABI</cp:lastModifiedBy>
  <cp:revision>551</cp:revision>
  <dcterms:created xsi:type="dcterms:W3CDTF">2019-01-07T03:41:29Z</dcterms:created>
  <dcterms:modified xsi:type="dcterms:W3CDTF">2023-03-16T03:42:38Z</dcterms:modified>
</cp:coreProperties>
</file>

<file path=docProps/thumbnail.jpeg>
</file>